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0" r:id="rId2"/>
    <p:sldId id="258" r:id="rId3"/>
    <p:sldId id="259" r:id="rId4"/>
    <p:sldId id="260" r:id="rId5"/>
    <p:sldId id="261" r:id="rId6"/>
    <p:sldId id="262" r:id="rId7"/>
    <p:sldId id="263" r:id="rId8"/>
    <p:sldId id="264" r:id="rId9"/>
    <p:sldId id="265" r:id="rId10"/>
    <p:sldId id="266" r:id="rId11"/>
    <p:sldId id="267" r:id="rId12"/>
    <p:sldId id="268" r:id="rId13"/>
    <p:sldId id="278" r:id="rId14"/>
    <p:sldId id="269" r:id="rId15"/>
    <p:sldId id="270" r:id="rId16"/>
    <p:sldId id="271" r:id="rId17"/>
    <p:sldId id="272" r:id="rId18"/>
    <p:sldId id="273" r:id="rId19"/>
    <p:sldId id="274" r:id="rId20"/>
    <p:sldId id="275" r:id="rId21"/>
    <p:sldId id="279"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94"/>
  </p:normalViewPr>
  <p:slideViewPr>
    <p:cSldViewPr snapToGrid="0">
      <p:cViewPr varScale="1">
        <p:scale>
          <a:sx n="121" d="100"/>
          <a:sy n="121" d="100"/>
        </p:scale>
        <p:origin x="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D01AE-EAB0-481C-9B18-50F869949CB4}" type="datetimeFigureOut">
              <a:rPr lang="en-US" smtClean="0"/>
              <a:t>8/11/23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17A14-EE72-42D3-B4BC-41DACC646C91}" type="slidenum">
              <a:rPr lang="en-US" smtClean="0"/>
              <a:t>‹#›</a:t>
            </a:fld>
            <a:endParaRPr lang="en-US"/>
          </a:p>
        </p:txBody>
      </p:sp>
    </p:spTree>
    <p:extLst>
      <p:ext uri="{BB962C8B-B14F-4D97-AF65-F5344CB8AC3E}">
        <p14:creationId xmlns:p14="http://schemas.microsoft.com/office/powerpoint/2010/main" val="194015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here today, that probably means you know at least one child who would benefit from Destination Imagination. A child who has ideas, who has skills, but who doesn't necessarily understand how to put them into action yet. DI is the place for those children - they can build and implement those skills together.</a:t>
            </a:r>
          </a:p>
          <a:p>
            <a:endParaRPr lang="en-US" dirty="0"/>
          </a:p>
          <a:p>
            <a:r>
              <a:rPr lang="en-US" dirty="0"/>
              <a:t>I've got a little video for you, showing some teams and parents from our Global Finals tournament.</a:t>
            </a:r>
          </a:p>
          <a:p>
            <a:endParaRPr lang="en-US" dirty="0"/>
          </a:p>
          <a:p>
            <a:r>
              <a:rPr lang="en-US" dirty="0"/>
              <a:t>PLAY VIDEO.</a:t>
            </a:r>
          </a:p>
          <a:p>
            <a:endParaRPr lang="en-US" dirty="0"/>
          </a:p>
          <a:p>
            <a:r>
              <a:rPr lang="en-US" dirty="0"/>
              <a:t>Great stuff, right? Now, to put this video into context for you, all of the teams and parents shown were participants in our Global Finals tournament. The Global Finals are like the Olympics - so these are top rated teams from around the world, showing their work after months of preparation. New teams might look a little different, and that's okay - but isn't it amazing to see what these students are capable of creating?</a:t>
            </a:r>
          </a:p>
        </p:txBody>
      </p:sp>
      <p:sp>
        <p:nvSpPr>
          <p:cNvPr id="4" name="Slide Number Placeholder 3"/>
          <p:cNvSpPr>
            <a:spLocks noGrp="1"/>
          </p:cNvSpPr>
          <p:nvPr>
            <p:ph type="sldNum" sz="quarter" idx="5"/>
          </p:nvPr>
        </p:nvSpPr>
        <p:spPr/>
        <p:txBody>
          <a:bodyPr/>
          <a:lstStyle/>
          <a:p>
            <a:fld id="{C1317A14-EE72-42D3-B4BC-41DACC646C91}" type="slidenum">
              <a:rPr lang="en-US" smtClean="0"/>
              <a:t>3</a:t>
            </a:fld>
            <a:endParaRPr lang="en-US"/>
          </a:p>
        </p:txBody>
      </p:sp>
    </p:spTree>
    <p:extLst>
      <p:ext uri="{BB962C8B-B14F-4D97-AF65-F5344CB8AC3E}">
        <p14:creationId xmlns:p14="http://schemas.microsoft.com/office/powerpoint/2010/main" val="1308915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work culminates with the teams participating in at least one tournament. At their tournament, they get to present their Team Challenge solution in front of an audience. Then, they do an Instant Challenge privately - just in the presence of their Team Manager and the scoring team.</a:t>
            </a:r>
          </a:p>
          <a:p>
            <a:endParaRPr lang="en-US" dirty="0"/>
          </a:p>
          <a:p>
            <a:r>
              <a:rPr lang="en-US" dirty="0"/>
              <a:t>For both Team Challenge and Instant Challenge, the team receives scoring and feedback from a group of scoring officials who we call Appraisers.</a:t>
            </a:r>
          </a:p>
          <a:p>
            <a:endParaRPr lang="en-US" dirty="0"/>
          </a:p>
          <a:p>
            <a:r>
              <a:rPr lang="en-US" dirty="0"/>
              <a:t>Qualifying teams are eligible to advance to additional tournaments - from their local tournament to the state/provincial/or national level, and potentially leading up to our Global Finals, which features the top DI teams from all around the world.</a:t>
            </a:r>
          </a:p>
          <a:p>
            <a:endParaRPr lang="en-US" dirty="0"/>
          </a:p>
          <a:p>
            <a:r>
              <a:rPr lang="en-US" dirty="0"/>
              <a:t>DI tournaments are a wonderful celebration of creativity. Usually one of the highlights of those events come from teams getting to watch other teams present and make friends from other schools or locations. No matter the final scores, that kind of engagement with their fellow students is always a win.</a:t>
            </a:r>
          </a:p>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16</a:t>
            </a:fld>
            <a:endParaRPr lang="en-US"/>
          </a:p>
        </p:txBody>
      </p:sp>
    </p:spTree>
    <p:extLst>
      <p:ext uri="{BB962C8B-B14F-4D97-AF65-F5344CB8AC3E}">
        <p14:creationId xmlns:p14="http://schemas.microsoft.com/office/powerpoint/2010/main" val="344104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Finals is essentially the Olympics of DI, where top teams from around the world compete and share. They also get the opportunity to participate in workshops and events while on site and meet teams from other countries. It is a one-of-a-kind experience that many teams aspire to attend.</a:t>
            </a:r>
          </a:p>
          <a:p>
            <a:endParaRPr lang="en-US" dirty="0"/>
          </a:p>
          <a:p>
            <a:r>
              <a:rPr lang="en-US" dirty="0"/>
              <a:t>Global Finals 2023 will take place in Kansas City, Missouri this May.</a:t>
            </a:r>
          </a:p>
          <a:p>
            <a:endParaRPr lang="en-US" dirty="0"/>
          </a:p>
          <a:p>
            <a:r>
              <a:rPr lang="en-US" dirty="0"/>
              <a:t>This is usually the part of the presentation where someone asks me about what it costs to attend and in-person Global Finals, so let’s address that now. </a:t>
            </a:r>
          </a:p>
          <a:p>
            <a:r>
              <a:rPr lang="en-US" dirty="0"/>
              <a:t>The fees for one team are $5500 USD, or about $785 per team member. Additionally, teams cover their expenses for travel, housing, and food during the event.</a:t>
            </a:r>
          </a:p>
          <a:p>
            <a:endParaRPr lang="en-US" dirty="0"/>
          </a:p>
          <a:p>
            <a:r>
              <a:rPr lang="en-US" dirty="0"/>
              <a:t>If you just heard that number and thought WHOA - I totally get it. And it’s a priority at DI to make sure that teams don’t miss out on the experience just because of that number. Our financial assistance has been limited recently in the wake of Covid budget restrictions, but we have can provide other fundraising resources to help make that number more manageable for our teams. Some school districts offer funding for Global Finals teams as well. </a:t>
            </a:r>
          </a:p>
          <a:p>
            <a:endParaRPr lang="en-US" dirty="0"/>
          </a:p>
          <a:p>
            <a:r>
              <a:rPr lang="en-US" dirty="0"/>
              <a:t>I tell you all of that right now so that if attending Global Finals is a big priority for you as you start this journey, you can keep those costs in mind as part of your planning. However, I’ll remind you that many </a:t>
            </a:r>
            <a:r>
              <a:rPr lang="en-US" dirty="0" err="1"/>
              <a:t>many</a:t>
            </a:r>
            <a:r>
              <a:rPr lang="en-US" dirty="0"/>
              <a:t> teams have a successful DI season without attending Global Finals. The real prize comes from skills gained and relationships formed - and all participants get access to those.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17</a:t>
            </a:fld>
            <a:endParaRPr lang="en-US"/>
          </a:p>
        </p:txBody>
      </p:sp>
    </p:spTree>
    <p:extLst>
      <p:ext uri="{BB962C8B-B14F-4D97-AF65-F5344CB8AC3E}">
        <p14:creationId xmlns:p14="http://schemas.microsoft.com/office/powerpoint/2010/main" val="226943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QUESTIONS AS TIME ALLOWS</a:t>
            </a:r>
          </a:p>
          <a:p>
            <a:endParaRPr lang="en-US" dirty="0"/>
          </a:p>
          <a:p>
            <a:r>
              <a:rPr lang="en-US" dirty="0"/>
              <a:t>Thank you so much for joining us in today’s session.  I'm so glad you’re interested in Destination Imagination, and we’re standing by to help you with next steps for getting involved.  </a:t>
            </a:r>
          </a:p>
          <a:p>
            <a:endParaRPr lang="en-US" dirty="0"/>
          </a:p>
          <a:p>
            <a:r>
              <a:rPr lang="en-US" dirty="0"/>
              <a:t>If you’re ready to start the creative journey for the special young people in your life, you can purchase your Team Number today on our website.  You are welcome to contact us if you have further questions about the process.  Thank you for joining us today- I hope I see you and your team at a tournament!</a:t>
            </a:r>
          </a:p>
        </p:txBody>
      </p:sp>
      <p:sp>
        <p:nvSpPr>
          <p:cNvPr id="4" name="Slide Number Placeholder 3"/>
          <p:cNvSpPr>
            <a:spLocks noGrp="1"/>
          </p:cNvSpPr>
          <p:nvPr>
            <p:ph type="sldNum" sz="quarter" idx="5"/>
          </p:nvPr>
        </p:nvSpPr>
        <p:spPr/>
        <p:txBody>
          <a:bodyPr/>
          <a:lstStyle/>
          <a:p>
            <a:fld id="{C1317A14-EE72-42D3-B4BC-41DACC646C91}" type="slidenum">
              <a:rPr lang="en-US" smtClean="0"/>
              <a:t>18</a:t>
            </a:fld>
            <a:endParaRPr lang="en-US"/>
          </a:p>
        </p:txBody>
      </p:sp>
    </p:spTree>
    <p:extLst>
      <p:ext uri="{BB962C8B-B14F-4D97-AF65-F5344CB8AC3E}">
        <p14:creationId xmlns:p14="http://schemas.microsoft.com/office/powerpoint/2010/main" val="172356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team of up to 7 students must have at least one adult Team Manager. It’s important to find enough Team Managers for all of the interested students. You can share the job with another adult, and because Team Managers only act as facilitators, you don’t have to be especially creative or talented. You just need to be patient enough to let the kids solve the Challenge themselves. Both training and mentors are available. Who might be interested in managing a team? (Ask for show of hands) If you’re not sure about this, that’s understandable. Who would be willing to attend our Team Manager training to learn more about it before deciding?</a:t>
            </a:r>
          </a:p>
        </p:txBody>
      </p:sp>
      <p:sp>
        <p:nvSpPr>
          <p:cNvPr id="4" name="Slide Number Placeholder 3"/>
          <p:cNvSpPr>
            <a:spLocks noGrp="1"/>
          </p:cNvSpPr>
          <p:nvPr>
            <p:ph type="sldNum" sz="quarter" idx="5"/>
          </p:nvPr>
        </p:nvSpPr>
        <p:spPr/>
        <p:txBody>
          <a:bodyPr/>
          <a:lstStyle/>
          <a:p>
            <a:fld id="{C1317A14-EE72-42D3-B4BC-41DACC646C91}" type="slidenum">
              <a:rPr lang="en-US" smtClean="0"/>
              <a:t>20</a:t>
            </a:fld>
            <a:endParaRPr lang="en-US"/>
          </a:p>
        </p:txBody>
      </p:sp>
    </p:spTree>
    <p:extLst>
      <p:ext uri="{BB962C8B-B14F-4D97-AF65-F5344CB8AC3E}">
        <p14:creationId xmlns:p14="http://schemas.microsoft.com/office/powerpoint/2010/main" val="1245139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21</a:t>
            </a:fld>
            <a:endParaRPr lang="en-US"/>
          </a:p>
        </p:txBody>
      </p:sp>
    </p:spTree>
    <p:extLst>
      <p:ext uri="{BB962C8B-B14F-4D97-AF65-F5344CB8AC3E}">
        <p14:creationId xmlns:p14="http://schemas.microsoft.com/office/powerpoint/2010/main" val="46201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see some images of students showcasing their technical and artistic skills - how did they get here?</a:t>
            </a:r>
          </a:p>
          <a:p>
            <a:endParaRPr lang="en-US" dirty="0"/>
          </a:p>
          <a:p>
            <a:r>
              <a:rPr lang="en-US" dirty="0"/>
              <a:t>Let's start with an overview of what we do. </a:t>
            </a:r>
          </a:p>
          <a:p>
            <a:endParaRPr lang="en-US" dirty="0"/>
          </a:p>
          <a:p>
            <a:r>
              <a:rPr lang="en-US" dirty="0"/>
              <a:t>Destination Imagination offers international, project-based educational experiences that reinforce the 4 Cs: communication, collaboration, critical thinking, and creativity.</a:t>
            </a:r>
          </a:p>
          <a:p>
            <a:endParaRPr lang="en-US" dirty="0"/>
          </a:p>
          <a:p>
            <a:r>
              <a:rPr lang="en-US" dirty="0"/>
              <a:t>Our Mission is to inspire and equip youth to imagine and innovate through the creative process.</a:t>
            </a:r>
          </a:p>
          <a:p>
            <a:endParaRPr lang="en-US" dirty="0"/>
          </a:p>
          <a:p>
            <a:r>
              <a:rPr lang="en-US" dirty="0"/>
              <a:t>Our Vision is to ignite the power of ALL youth to be creative an collaborative innovators of tomorrow.</a:t>
            </a:r>
          </a:p>
          <a:p>
            <a:endParaRPr lang="en-US" dirty="0"/>
          </a:p>
          <a:p>
            <a:r>
              <a:rPr lang="en-US" dirty="0"/>
              <a:t>I hope all that sounds exciting, and there's a rich history to back it up. Our organization was founded in 1999. Currently, each year we serve 150 thousand young people worldwide - representing 42 US states, 8 Canadian provinces, and 28 countries around the world. Destination Imagination Challenges are presented in nine languages - soon to be ten!</a:t>
            </a:r>
          </a:p>
        </p:txBody>
      </p:sp>
      <p:sp>
        <p:nvSpPr>
          <p:cNvPr id="4" name="Slide Number Placeholder 3"/>
          <p:cNvSpPr>
            <a:spLocks noGrp="1"/>
          </p:cNvSpPr>
          <p:nvPr>
            <p:ph type="sldNum" sz="quarter" idx="5"/>
          </p:nvPr>
        </p:nvSpPr>
        <p:spPr/>
        <p:txBody>
          <a:bodyPr/>
          <a:lstStyle/>
          <a:p>
            <a:fld id="{C1317A14-EE72-42D3-B4BC-41DACC646C91}" type="slidenum">
              <a:rPr lang="en-US" smtClean="0"/>
              <a:t>4</a:t>
            </a:fld>
            <a:endParaRPr lang="en-US"/>
          </a:p>
        </p:txBody>
      </p:sp>
    </p:spTree>
    <p:extLst>
      <p:ext uri="{BB962C8B-B14F-4D97-AF65-F5344CB8AC3E}">
        <p14:creationId xmlns:p14="http://schemas.microsoft.com/office/powerpoint/2010/main" val="67732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 Challenge Experience is for students in grades K-12 plus university students. The season runs from September until May.</a:t>
            </a:r>
          </a:p>
          <a:p>
            <a:endParaRPr lang="en-US" dirty="0"/>
          </a:p>
          <a:p>
            <a:r>
              <a:rPr lang="en-US" dirty="0"/>
              <a:t>The Challenge Experience is a competition, and students participate in in-person tournaments - starting at the local level, but potentially leading up to our Global Finals.</a:t>
            </a:r>
          </a:p>
          <a:p>
            <a:endParaRPr lang="en-US" dirty="0"/>
          </a:p>
          <a:p>
            <a:r>
              <a:rPr lang="en-US" dirty="0"/>
              <a:t>Teams get to select from our suite of 6 STEAM-based Team Challenges. Their Team Challenge is like a prompt, or guidelines for what they will create. We'll talk more about how those Challenges work in just a minute.</a:t>
            </a:r>
          </a:p>
        </p:txBody>
      </p:sp>
      <p:sp>
        <p:nvSpPr>
          <p:cNvPr id="4" name="Slide Number Placeholder 3"/>
          <p:cNvSpPr>
            <a:spLocks noGrp="1"/>
          </p:cNvSpPr>
          <p:nvPr>
            <p:ph type="sldNum" sz="quarter" idx="5"/>
          </p:nvPr>
        </p:nvSpPr>
        <p:spPr/>
        <p:txBody>
          <a:bodyPr/>
          <a:lstStyle/>
          <a:p>
            <a:fld id="{C1317A14-EE72-42D3-B4BC-41DACC646C91}" type="slidenum">
              <a:rPr lang="en-US" smtClean="0"/>
              <a:t>5</a:t>
            </a:fld>
            <a:endParaRPr lang="en-US"/>
          </a:p>
        </p:txBody>
      </p:sp>
    </p:spTree>
    <p:extLst>
      <p:ext uri="{BB962C8B-B14F-4D97-AF65-F5344CB8AC3E}">
        <p14:creationId xmlns:p14="http://schemas.microsoft.com/office/powerpoint/2010/main" val="300121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Challenge Experience, students work together in teams. The minimum number of students for a team is 2 - because it takes at least 2 people for teamwork - and a maximum of 7. Each team works with at least one adult — the Team Manager, a volunteer who's like the coach, or the mentor.</a:t>
            </a:r>
          </a:p>
          <a:p>
            <a:endParaRPr lang="en-US" dirty="0"/>
          </a:p>
          <a:p>
            <a:r>
              <a:rPr lang="en-US" dirty="0"/>
              <a:t>The team will select their Team Challenge, then spend a few months creating its solution. The team will then present their solution at a local tournament, where they will receive a score, rank, and feedback from a team of trained officials.</a:t>
            </a:r>
          </a:p>
          <a:p>
            <a:endParaRPr lang="en-US" dirty="0"/>
          </a:p>
          <a:p>
            <a:r>
              <a:rPr lang="en-US" dirty="0"/>
              <a:t>Qualifying teams get to advance to additional tournaments.</a:t>
            </a:r>
          </a:p>
        </p:txBody>
      </p:sp>
      <p:sp>
        <p:nvSpPr>
          <p:cNvPr id="4" name="Slide Number Placeholder 3"/>
          <p:cNvSpPr>
            <a:spLocks noGrp="1"/>
          </p:cNvSpPr>
          <p:nvPr>
            <p:ph type="sldNum" sz="quarter" idx="5"/>
          </p:nvPr>
        </p:nvSpPr>
        <p:spPr/>
        <p:txBody>
          <a:bodyPr/>
          <a:lstStyle/>
          <a:p>
            <a:fld id="{C1317A14-EE72-42D3-B4BC-41DACC646C91}" type="slidenum">
              <a:rPr lang="en-US" smtClean="0"/>
              <a:t>6</a:t>
            </a:fld>
            <a:endParaRPr lang="en-US"/>
          </a:p>
        </p:txBody>
      </p:sp>
    </p:spTree>
    <p:extLst>
      <p:ext uri="{BB962C8B-B14F-4D97-AF65-F5344CB8AC3E}">
        <p14:creationId xmlns:p14="http://schemas.microsoft.com/office/powerpoint/2010/main" val="261785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get to choose their Team Challenge, which falls into one of these areas of focus: Technical, Scientific, Engineering, Fine Arts, Improv, or Service Learning.  </a:t>
            </a:r>
          </a:p>
          <a:p>
            <a:endParaRPr lang="en-US" dirty="0"/>
          </a:p>
          <a:p>
            <a:r>
              <a:rPr lang="en-US" dirty="0"/>
              <a:t>While the Team Challenge they choose allows them to focus on one of these content areas, all of the categories are integrated into all of the Challenges. Fine Arts teams also have to create a technical element.  Engineering teams still have to try public speaking and storytelling.  It’s a well-rounded experience in STEAM content.</a:t>
            </a:r>
          </a:p>
          <a:p>
            <a:endParaRPr lang="en-US" dirty="0"/>
          </a:p>
          <a:p>
            <a:r>
              <a:rPr lang="en-US" dirty="0"/>
              <a:t>The details of the Challenges change from year to year. You can take a closer look at this season’s Team Challenges on our website. We usually release each new set of Challenges on September 1.</a:t>
            </a:r>
          </a:p>
          <a:p>
            <a:endParaRPr lang="en-US" dirty="0"/>
          </a:p>
          <a:p>
            <a:r>
              <a:rPr lang="en-US" dirty="0"/>
              <a:t>We have some previews of this year's Challenges available on our website.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7</a:t>
            </a:fld>
            <a:endParaRPr lang="en-US"/>
          </a:p>
        </p:txBody>
      </p:sp>
    </p:spTree>
    <p:extLst>
      <p:ext uri="{BB962C8B-B14F-4D97-AF65-F5344CB8AC3E}">
        <p14:creationId xmlns:p14="http://schemas.microsoft.com/office/powerpoint/2010/main" val="391906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here are the main points of the 2019 Technical Challenge: The Big Fix. Teams were asked to design and build an invention. Then they presented a story about how that invention solved a problem. There were other scored elements involving their invention process and creating scenery.</a:t>
            </a:r>
          </a:p>
          <a:p>
            <a:endParaRPr lang="en-US" dirty="0"/>
          </a:p>
          <a:p>
            <a:r>
              <a:rPr lang="en-US" dirty="0"/>
              <a:t>This is just one example of what a Challenge can look like. All Challenges provide structure to guide the teams toward solutions, but are open-ended enough to reflect each team’s unique strengths.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8</a:t>
            </a:fld>
            <a:endParaRPr lang="en-US"/>
          </a:p>
        </p:txBody>
      </p:sp>
    </p:spTree>
    <p:extLst>
      <p:ext uri="{BB962C8B-B14F-4D97-AF65-F5344CB8AC3E}">
        <p14:creationId xmlns:p14="http://schemas.microsoft.com/office/powerpoint/2010/main" val="237288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part of the DI experience is Instant Challenge.  Imagine what might happen if a team is asked to create a scene in just 5 minutes.  Or if they are tasked with creating a tower out of index cards and mailing labels.  These are examples of what an Instant Challenge might entail - but the possibilities are endless.</a:t>
            </a:r>
          </a:p>
          <a:p>
            <a:endParaRPr lang="en-US" dirty="0"/>
          </a:p>
          <a:p>
            <a:r>
              <a:rPr lang="en-US" dirty="0"/>
              <a:t>An Instant Challenge is a smaller, separate challenge the Team is asked to complete on the day of the tournament.  The Team will not know any details of this Instant Challenge until they are in the room.  Instant Challenges usually last for 8-10 minutes and might be performance-based, task-based, or a combination of both.  Instant Challenge is worth at least one-quarter of a team’s final score at a tournament - and it's often the team's favorite part! It’s a fast-paced way of gauging the team’s collaborative and creative skills.</a:t>
            </a:r>
          </a:p>
          <a:p>
            <a:endParaRPr lang="en-US" dirty="0"/>
          </a:p>
          <a:p>
            <a:r>
              <a:rPr lang="en-US" dirty="0"/>
              <a:t>Each team is given a set of practice Instant Challenges to help them prepare for a tournament.</a:t>
            </a:r>
          </a:p>
          <a:p>
            <a:endParaRPr lang="en-US" dirty="0"/>
          </a:p>
          <a:p>
            <a:r>
              <a:rPr lang="en-US" dirty="0"/>
              <a:t>Today, we are going to try [one/some] of these Instant Challenges to help you get a sense of what this exciting part of DI can be like.</a:t>
            </a:r>
          </a:p>
        </p:txBody>
      </p:sp>
      <p:sp>
        <p:nvSpPr>
          <p:cNvPr id="4" name="Slide Number Placeholder 3"/>
          <p:cNvSpPr>
            <a:spLocks noGrp="1"/>
          </p:cNvSpPr>
          <p:nvPr>
            <p:ph type="sldNum" sz="quarter" idx="5"/>
          </p:nvPr>
        </p:nvSpPr>
        <p:spPr/>
        <p:txBody>
          <a:bodyPr/>
          <a:lstStyle/>
          <a:p>
            <a:fld id="{C1317A14-EE72-42D3-B4BC-41DACC646C91}" type="slidenum">
              <a:rPr lang="en-US" smtClean="0"/>
              <a:t>9</a:t>
            </a:fld>
            <a:endParaRPr lang="en-US"/>
          </a:p>
        </p:txBody>
      </p:sp>
    </p:spTree>
    <p:extLst>
      <p:ext uri="{BB962C8B-B14F-4D97-AF65-F5344CB8AC3E}">
        <p14:creationId xmlns:p14="http://schemas.microsoft.com/office/powerpoint/2010/main" val="352485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17A14-EE72-42D3-B4BC-41DACC646C91}" type="slidenum">
              <a:rPr lang="en-US" smtClean="0"/>
              <a:t>10</a:t>
            </a:fld>
            <a:endParaRPr lang="en-US"/>
          </a:p>
        </p:txBody>
      </p:sp>
    </p:spTree>
    <p:extLst>
      <p:ext uri="{BB962C8B-B14F-4D97-AF65-F5344CB8AC3E}">
        <p14:creationId xmlns:p14="http://schemas.microsoft.com/office/powerpoint/2010/main" val="190608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costs associated with the Challenge Experience. </a:t>
            </a:r>
          </a:p>
          <a:p>
            <a:endParaRPr lang="en-US" dirty="0"/>
          </a:p>
          <a:p>
            <a:r>
              <a:rPr lang="en-US" dirty="0"/>
              <a:t>First, that’ll be $165 US for their Team Number, which allows them to register for a tournament and gives them access to Challenge materials, practice Instant Challenges, and training materials for their Team Manager. If your school or organization is purchasing 10 or more Team Numbers we also offer volume discounts which can really help.</a:t>
            </a:r>
          </a:p>
          <a:p>
            <a:endParaRPr lang="en-US" dirty="0"/>
          </a:p>
          <a:p>
            <a:r>
              <a:rPr lang="en-US" dirty="0"/>
              <a:t>Second, there will be a fee to pay for the Team Manager’s background check. If you purchase it through us, that will cost $25 US.  Lastly, our local fees are:</a:t>
            </a:r>
          </a:p>
          <a:p>
            <a:endParaRPr lang="en-US" dirty="0"/>
          </a:p>
          <a:p>
            <a:r>
              <a:rPr lang="en-US" dirty="0"/>
              <a:t>It’s important to note that those fees are for the whole team - between 2-7 students - for the whole year. </a:t>
            </a:r>
          </a:p>
          <a:p>
            <a:endParaRPr lang="en-US" dirty="0"/>
          </a:p>
          <a:p>
            <a:r>
              <a:rPr lang="en-US" dirty="0"/>
              <a:t>Another cost that will come up is for materials and supplies. You saw in your practice Instant Challenge today that there are some supplies involved. Today you used what you had accessible, but most often Instant Challenges call for use of recyclables or office supplies like index cards, mailing labels, or paper. We try to design those Instant Challenges to include low-cost items.</a:t>
            </a:r>
          </a:p>
          <a:p>
            <a:endParaRPr lang="en-US" dirty="0"/>
          </a:p>
          <a:p>
            <a:r>
              <a:rPr lang="en-US" dirty="0"/>
              <a:t>Teams will also incur expenses to cover whatever materials they use when solving their Team Challenge.  Each Challenge has a set budget, and the team must present an Expense Report at their tournament to document what they spend.  Those budgets vary a little by Challenge, but the highest one is $200.</a:t>
            </a:r>
          </a:p>
          <a:p>
            <a:endParaRPr lang="en-US" dirty="0"/>
          </a:p>
          <a:p>
            <a:r>
              <a:rPr lang="en-US" dirty="0"/>
              <a:t>Lastly, the team may have a fee to register for tournament, and the team covers any travel expenses associated with attending. </a:t>
            </a:r>
          </a:p>
          <a:p>
            <a:endParaRPr lang="en-US" dirty="0"/>
          </a:p>
          <a:p>
            <a:r>
              <a:rPr lang="en-US" dirty="0"/>
              <a:t>The Challenge Experience season runs September thru May.</a:t>
            </a:r>
          </a:p>
        </p:txBody>
      </p:sp>
      <p:sp>
        <p:nvSpPr>
          <p:cNvPr id="4" name="Slide Number Placeholder 3"/>
          <p:cNvSpPr>
            <a:spLocks noGrp="1"/>
          </p:cNvSpPr>
          <p:nvPr>
            <p:ph type="sldNum" sz="quarter" idx="5"/>
          </p:nvPr>
        </p:nvSpPr>
        <p:spPr/>
        <p:txBody>
          <a:bodyPr/>
          <a:lstStyle/>
          <a:p>
            <a:fld id="{C1317A14-EE72-42D3-B4BC-41DACC646C91}" type="slidenum">
              <a:rPr lang="en-US" smtClean="0"/>
              <a:t>15</a:t>
            </a:fld>
            <a:endParaRPr lang="en-US"/>
          </a:p>
        </p:txBody>
      </p:sp>
    </p:spTree>
    <p:extLst>
      <p:ext uri="{BB962C8B-B14F-4D97-AF65-F5344CB8AC3E}">
        <p14:creationId xmlns:p14="http://schemas.microsoft.com/office/powerpoint/2010/main" val="171481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23BB-0405-4FF2-9A36-0B7DFE7C2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6CB3C6-F112-4B36-98F6-A3BB56804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9F03F1-19F4-4DF2-B143-2A26047192EC}"/>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ED8AEBE6-C635-4D5D-A18A-6EF4FB02C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DC2A9-09CA-43AD-A316-9F80011B000B}"/>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419378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DF4B-10C3-4B8C-93B6-90C9C6CBB0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FD720-8E3B-4911-96DA-2DF707F2D8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F5F7-D4F0-4F82-B016-E497797A7141}"/>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0B1EDAFD-8AA7-4C65-9FBB-E773E9EEA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F5CB7-921B-48B2-9A1C-3BE0D0CF725E}"/>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163919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645F30-A1AC-49C6-8120-9BDE6C3A63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7B20B-E772-42A2-898A-B05E5F9F90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13E1E-E6AF-4398-90B0-C0BFC2B9AD51}"/>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A33292A8-740C-44DF-9575-44DB04DCE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E429-E348-4F70-978F-5F2B88469479}"/>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320480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FE5C-8358-47E0-8B73-07BBBCB82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F3B83-6BEF-4807-A0B5-F2021F148D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E21C9-2F34-4052-91CF-AFDA362578A1}"/>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43AE3522-EC3D-4822-A06F-60F5CAAB8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0CEF8-5C2D-4136-8DB7-DEA0C52F8751}"/>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42276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90B1-7E9E-486A-AF51-1C91F83C17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21F66C-3F90-4DCB-ABF6-2CD552AAD1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F64430-ED4E-492E-8C13-37C090783409}"/>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F64C148E-EADE-4C25-9A4B-47667317C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A4CAD-34EF-4DB0-8163-8FE9A562B76C}"/>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3307849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E462-73A8-432B-AEE4-06ABB7404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2E101-05DB-456D-A934-8EA0388932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2EA1A-F124-4E80-8E52-FCEC4B5D42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B2F83B-2D0A-4E4B-8F23-6E4165E29B2E}"/>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6" name="Footer Placeholder 5">
            <a:extLst>
              <a:ext uri="{FF2B5EF4-FFF2-40B4-BE49-F238E27FC236}">
                <a16:creationId xmlns:a16="http://schemas.microsoft.com/office/drawing/2014/main" id="{0CEAA43B-8055-4839-860E-A565EA686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26018-DE3C-45A4-BB4C-1D610D6646D4}"/>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374794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9025-49F6-483D-9D91-5B4E46EA28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B399C6-8A5E-4BEF-84E8-43730F041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706095-3B64-4FF0-946A-FC969A344C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14B93-FD7C-4465-AC8D-7E788A00E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522663-2890-44DA-983D-0219F18A38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6119C8-6643-41EF-84BA-3F121CCFC8E2}"/>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8" name="Footer Placeholder 7">
            <a:extLst>
              <a:ext uri="{FF2B5EF4-FFF2-40B4-BE49-F238E27FC236}">
                <a16:creationId xmlns:a16="http://schemas.microsoft.com/office/drawing/2014/main" id="{7F2F72D5-BF61-40B5-8839-E1861A86C2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9995DB-E473-4668-9C63-A7E9221A12B7}"/>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11899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E6D8-0EF0-44A5-8D74-406EC12BF1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EDD8E8-2FE8-4EE3-9DB6-D6C95D23D68B}"/>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4" name="Footer Placeholder 3">
            <a:extLst>
              <a:ext uri="{FF2B5EF4-FFF2-40B4-BE49-F238E27FC236}">
                <a16:creationId xmlns:a16="http://schemas.microsoft.com/office/drawing/2014/main" id="{3845D83F-74A4-4635-80F9-44ECD76C82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1E6A6-5463-4718-ACEC-58E3B4B7C363}"/>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167808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5006E-61EB-4BFE-B949-96C55CC59388}"/>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3" name="Footer Placeholder 2">
            <a:extLst>
              <a:ext uri="{FF2B5EF4-FFF2-40B4-BE49-F238E27FC236}">
                <a16:creationId xmlns:a16="http://schemas.microsoft.com/office/drawing/2014/main" id="{307FEF5F-A2A3-4596-80B5-D9DEBA8091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D8EE3-FEC2-4468-B03A-836A0628710D}"/>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840689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B20E-42AC-40EC-BBC9-E9EDC824A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830E4-7C70-4A95-B4BB-68A29FE36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F9AA26-6B15-40BC-B325-E90C2AB6F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4729C7-3AF8-438F-82D2-301A7E2E0F3D}"/>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6" name="Footer Placeholder 5">
            <a:extLst>
              <a:ext uri="{FF2B5EF4-FFF2-40B4-BE49-F238E27FC236}">
                <a16:creationId xmlns:a16="http://schemas.microsoft.com/office/drawing/2014/main" id="{9307F5E4-05DD-4787-8A43-E80D10581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353DF-99AC-4291-AF84-149494F2474E}"/>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198317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3466-C758-4E7A-BDC4-89DDA7864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7BE4A-9DBC-4198-B72B-A702E614C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81FE85-1024-45ED-B153-E58387AB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CEAD17-D753-4C96-9166-679475BFE591}"/>
              </a:ext>
            </a:extLst>
          </p:cNvPr>
          <p:cNvSpPr>
            <a:spLocks noGrp="1"/>
          </p:cNvSpPr>
          <p:nvPr>
            <p:ph type="dt" sz="half" idx="10"/>
          </p:nvPr>
        </p:nvSpPr>
        <p:spPr/>
        <p:txBody>
          <a:bodyPr/>
          <a:lstStyle/>
          <a:p>
            <a:fld id="{C54B6D84-E902-40E9-9DFF-2915934094E1}" type="datetimeFigureOut">
              <a:rPr lang="en-US" smtClean="0"/>
              <a:t>8/11/23</a:t>
            </a:fld>
            <a:endParaRPr lang="en-US"/>
          </a:p>
        </p:txBody>
      </p:sp>
      <p:sp>
        <p:nvSpPr>
          <p:cNvPr id="6" name="Footer Placeholder 5">
            <a:extLst>
              <a:ext uri="{FF2B5EF4-FFF2-40B4-BE49-F238E27FC236}">
                <a16:creationId xmlns:a16="http://schemas.microsoft.com/office/drawing/2014/main" id="{79EA596E-CB7F-40FB-9905-459584138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9F166-3908-48C4-9D73-01BEB845A550}"/>
              </a:ext>
            </a:extLst>
          </p:cNvPr>
          <p:cNvSpPr>
            <a:spLocks noGrp="1"/>
          </p:cNvSpPr>
          <p:nvPr>
            <p:ph type="sldNum" sz="quarter" idx="12"/>
          </p:nvPr>
        </p:nvSpPr>
        <p:spPr/>
        <p:txBody>
          <a:bodyPr/>
          <a:lstStyle/>
          <a:p>
            <a:fld id="{489575B6-5E42-4D18-A378-88A13E3217F2}" type="slidenum">
              <a:rPr lang="en-US" smtClean="0"/>
              <a:t>‹#›</a:t>
            </a:fld>
            <a:endParaRPr lang="en-US"/>
          </a:p>
        </p:txBody>
      </p:sp>
    </p:spTree>
    <p:extLst>
      <p:ext uri="{BB962C8B-B14F-4D97-AF65-F5344CB8AC3E}">
        <p14:creationId xmlns:p14="http://schemas.microsoft.com/office/powerpoint/2010/main" val="235211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AB64BE-6B11-4089-ACB5-B01E2A4F1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D3CE2-53BA-4E74-9A10-D8601AA14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D7584-5688-4305-9679-9E06FEF04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B6D84-E902-40E9-9DFF-2915934094E1}" type="datetimeFigureOut">
              <a:rPr lang="en-US" smtClean="0"/>
              <a:t>8/11/23</a:t>
            </a:fld>
            <a:endParaRPr lang="en-US"/>
          </a:p>
        </p:txBody>
      </p:sp>
      <p:sp>
        <p:nvSpPr>
          <p:cNvPr id="5" name="Footer Placeholder 4">
            <a:extLst>
              <a:ext uri="{FF2B5EF4-FFF2-40B4-BE49-F238E27FC236}">
                <a16:creationId xmlns:a16="http://schemas.microsoft.com/office/drawing/2014/main" id="{169CCD86-41C1-42B1-84EC-4918F7F84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9716BB-5C98-4404-8B8F-C3376A86A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575B6-5E42-4D18-A378-88A13E3217F2}" type="slidenum">
              <a:rPr lang="en-US" smtClean="0"/>
              <a:t>‹#›</a:t>
            </a:fld>
            <a:endParaRPr lang="en-US"/>
          </a:p>
        </p:txBody>
      </p:sp>
    </p:spTree>
    <p:extLst>
      <p:ext uri="{BB962C8B-B14F-4D97-AF65-F5344CB8AC3E}">
        <p14:creationId xmlns:p14="http://schemas.microsoft.com/office/powerpoint/2010/main" val="966882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526FD-1608-B96E-59FD-6150F1C1DAF7}"/>
              </a:ext>
            </a:extLst>
          </p:cNvPr>
          <p:cNvSpPr txBox="1"/>
          <p:nvPr/>
        </p:nvSpPr>
        <p:spPr>
          <a:xfrm>
            <a:off x="2564524" y="1313793"/>
            <a:ext cx="7062951" cy="3785652"/>
          </a:xfrm>
          <a:prstGeom prst="rect">
            <a:avLst/>
          </a:prstGeom>
          <a:noFill/>
        </p:spPr>
        <p:txBody>
          <a:bodyPr wrap="square" rtlCol="0">
            <a:spAutoFit/>
          </a:bodyPr>
          <a:lstStyle/>
          <a:p>
            <a:r>
              <a:rPr lang="en-US" sz="2400" dirty="0"/>
              <a:t>Note to Presenters</a:t>
            </a:r>
          </a:p>
          <a:p>
            <a:endParaRPr lang="en-US" dirty="0"/>
          </a:p>
          <a:p>
            <a:r>
              <a:rPr lang="en-US" dirty="0"/>
              <a:t>There are extra slides near the end of this presentation for you to include if (1) you’d like to identify any adults in the room who might be interested in managing a team, or (2) you’d like to substitute a different Instant Challenge for the one in the presentation.</a:t>
            </a:r>
          </a:p>
          <a:p>
            <a:endParaRPr lang="en-US" dirty="0"/>
          </a:p>
          <a:p>
            <a:r>
              <a:rPr lang="en-US" dirty="0"/>
              <a:t>The Program Costs and Time Commitment slide has been edited to reflect our affiliate’s registration fees, and current information about this season’s tournaments in New Hampshire (which is not a lot, we know). Once we can confirm the dates and locations for our NH tournaments, we’ll post that information on our website (</a:t>
            </a:r>
            <a:r>
              <a:rPr lang="en-US" dirty="0" err="1"/>
              <a:t>nh-di.org</a:t>
            </a:r>
            <a:r>
              <a:rPr lang="en-US" dirty="0"/>
              <a:t>).</a:t>
            </a:r>
          </a:p>
          <a:p>
            <a:endParaRPr lang="en-US" dirty="0"/>
          </a:p>
        </p:txBody>
      </p:sp>
    </p:spTree>
    <p:extLst>
      <p:ext uri="{BB962C8B-B14F-4D97-AF65-F5344CB8AC3E}">
        <p14:creationId xmlns:p14="http://schemas.microsoft.com/office/powerpoint/2010/main" val="382030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BA074-29FA-4573-BCDE-882A0A9D36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5261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6126F-FB8C-4B3F-AC9B-29159FA56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821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3D036-736E-466A-BA89-4F321EA7D7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733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5D51A5-1317-4626-889A-C53C06372B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342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E10E0-D427-499D-B300-82896C4584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854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77A1F4-27A6-4BAF-8203-0FEA8F54C6C0}"/>
              </a:ext>
            </a:extLst>
          </p:cNvPr>
          <p:cNvSpPr txBox="1"/>
          <p:nvPr/>
        </p:nvSpPr>
        <p:spPr>
          <a:xfrm>
            <a:off x="2594344" y="2892056"/>
            <a:ext cx="1541721"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A18454B4-50E2-4796-87F1-119A08D8F6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8F736BE-49D8-4CCE-8E20-4D3424C5B313}"/>
              </a:ext>
            </a:extLst>
          </p:cNvPr>
          <p:cNvSpPr txBox="1"/>
          <p:nvPr/>
        </p:nvSpPr>
        <p:spPr>
          <a:xfrm>
            <a:off x="396437" y="2384225"/>
            <a:ext cx="4839448" cy="1754326"/>
          </a:xfrm>
          <a:prstGeom prst="rect">
            <a:avLst/>
          </a:prstGeom>
          <a:noFill/>
        </p:spPr>
        <p:txBody>
          <a:bodyPr wrap="square" rtlCol="0">
            <a:spAutoFit/>
          </a:bodyPr>
          <a:lstStyle/>
          <a:p>
            <a:r>
              <a:rPr lang="en-US" dirty="0">
                <a:solidFill>
                  <a:schemeClr val="bg1"/>
                </a:solidFill>
                <a:latin typeface="Montserrat" panose="00000500000000000000" pitchFamily="2" charset="0"/>
              </a:rPr>
              <a:t>Team Number: $165</a:t>
            </a:r>
          </a:p>
          <a:p>
            <a:r>
              <a:rPr lang="en-US" dirty="0">
                <a:solidFill>
                  <a:schemeClr val="bg1"/>
                </a:solidFill>
                <a:latin typeface="Montserrat" panose="00000500000000000000" pitchFamily="2" charset="0"/>
              </a:rPr>
              <a:t>New Hampshire Affiliate Fee: $150</a:t>
            </a:r>
          </a:p>
          <a:p>
            <a:r>
              <a:rPr lang="en-US" dirty="0">
                <a:solidFill>
                  <a:schemeClr val="bg1"/>
                </a:solidFill>
                <a:latin typeface="Montserrat" panose="00000500000000000000" pitchFamily="2" charset="0"/>
              </a:rPr>
              <a:t>Team Manager Background Check: $25</a:t>
            </a:r>
          </a:p>
          <a:p>
            <a:r>
              <a:rPr lang="en-US" dirty="0">
                <a:solidFill>
                  <a:schemeClr val="bg1"/>
                </a:solidFill>
                <a:latin typeface="Montserrat" panose="00000500000000000000" pitchFamily="2" charset="0"/>
              </a:rPr>
              <a:t>Supplies and T-Shirts: $50 to $200</a:t>
            </a:r>
          </a:p>
          <a:p>
            <a:r>
              <a:rPr lang="en-US" dirty="0">
                <a:solidFill>
                  <a:schemeClr val="bg1"/>
                </a:solidFill>
                <a:latin typeface="Montserrat" panose="00000500000000000000" pitchFamily="2" charset="0"/>
              </a:rPr>
              <a:t>Team Manager Training: Included</a:t>
            </a:r>
          </a:p>
          <a:p>
            <a:r>
              <a:rPr lang="en-US" dirty="0">
                <a:solidFill>
                  <a:schemeClr val="bg1"/>
                </a:solidFill>
                <a:latin typeface="Montserrat" panose="00000500000000000000" pitchFamily="2" charset="0"/>
              </a:rPr>
              <a:t>Tournament Registration: Included</a:t>
            </a:r>
            <a:endParaRPr lang="en-US" dirty="0">
              <a:latin typeface="Montserrat" panose="00000500000000000000" pitchFamily="2" charset="0"/>
            </a:endParaRPr>
          </a:p>
        </p:txBody>
      </p:sp>
      <p:sp>
        <p:nvSpPr>
          <p:cNvPr id="7" name="TextBox 6">
            <a:extLst>
              <a:ext uri="{FF2B5EF4-FFF2-40B4-BE49-F238E27FC236}">
                <a16:creationId xmlns:a16="http://schemas.microsoft.com/office/drawing/2014/main" id="{B639163F-B62B-4F9B-8952-7695348170D6}"/>
              </a:ext>
            </a:extLst>
          </p:cNvPr>
          <p:cNvSpPr txBox="1"/>
          <p:nvPr/>
        </p:nvSpPr>
        <p:spPr>
          <a:xfrm>
            <a:off x="6333972" y="2384225"/>
            <a:ext cx="5703896" cy="1754326"/>
          </a:xfrm>
          <a:prstGeom prst="rect">
            <a:avLst/>
          </a:prstGeom>
          <a:noFill/>
        </p:spPr>
        <p:txBody>
          <a:bodyPr wrap="square" rtlCol="0">
            <a:spAutoFit/>
          </a:bodyPr>
          <a:lstStyle/>
          <a:p>
            <a:r>
              <a:rPr lang="en-US" dirty="0">
                <a:solidFill>
                  <a:schemeClr val="bg1"/>
                </a:solidFill>
                <a:latin typeface="Montserrat" panose="00000500000000000000" pitchFamily="2" charset="0"/>
              </a:rPr>
              <a:t>Challenges Released: August 15</a:t>
            </a:r>
          </a:p>
          <a:p>
            <a:r>
              <a:rPr lang="en-US" dirty="0">
                <a:solidFill>
                  <a:schemeClr val="bg1"/>
                </a:solidFill>
                <a:latin typeface="Montserrat" panose="00000500000000000000" pitchFamily="2" charset="0"/>
              </a:rPr>
              <a:t>Tournament Registration Deadline: December</a:t>
            </a:r>
          </a:p>
          <a:p>
            <a:r>
              <a:rPr lang="en-US" dirty="0">
                <a:solidFill>
                  <a:schemeClr val="bg1"/>
                </a:solidFill>
                <a:latin typeface="Montserrat" panose="00000500000000000000" pitchFamily="2" charset="0"/>
              </a:rPr>
              <a:t>Tournament Date: February / March</a:t>
            </a:r>
          </a:p>
          <a:p>
            <a:endParaRPr lang="en-US" dirty="0">
              <a:solidFill>
                <a:schemeClr val="bg1"/>
              </a:solidFill>
              <a:latin typeface="Montserrat" panose="00000500000000000000" pitchFamily="2" charset="0"/>
            </a:endParaRPr>
          </a:p>
          <a:p>
            <a:r>
              <a:rPr lang="en-US" dirty="0">
                <a:solidFill>
                  <a:schemeClr val="bg1"/>
                </a:solidFill>
                <a:latin typeface="Montserrat" panose="00000500000000000000" pitchFamily="2" charset="0"/>
              </a:rPr>
              <a:t>Practice schedule established by the team (approx. 2-3 hours per week)</a:t>
            </a:r>
          </a:p>
        </p:txBody>
      </p:sp>
    </p:spTree>
    <p:extLst>
      <p:ext uri="{BB962C8B-B14F-4D97-AF65-F5344CB8AC3E}">
        <p14:creationId xmlns:p14="http://schemas.microsoft.com/office/powerpoint/2010/main" val="229931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0055A-4A48-4F48-92F9-876C01836A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941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4FD0F-8E71-464C-AFCE-39C690396C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824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55F8A-67B6-44AF-B582-134DBC178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B609B02-16B5-47E7-883D-A829723295CB}"/>
              </a:ext>
            </a:extLst>
          </p:cNvPr>
          <p:cNvSpPr txBox="1"/>
          <p:nvPr/>
        </p:nvSpPr>
        <p:spPr>
          <a:xfrm>
            <a:off x="627332" y="2650159"/>
            <a:ext cx="5952143" cy="3139321"/>
          </a:xfrm>
          <a:prstGeom prst="rect">
            <a:avLst/>
          </a:prstGeom>
          <a:noFill/>
        </p:spPr>
        <p:txBody>
          <a:bodyPr wrap="square" rtlCol="0">
            <a:spAutoFit/>
          </a:bodyPr>
          <a:lstStyle/>
          <a:p>
            <a:r>
              <a:rPr lang="en-US" dirty="0">
                <a:solidFill>
                  <a:schemeClr val="bg1"/>
                </a:solidFill>
                <a:latin typeface="Montserrat" panose="00000500000000000000" pitchFamily="2" charset="0"/>
              </a:rPr>
              <a:t>New Hampshire Destination Imagination:</a:t>
            </a:r>
          </a:p>
          <a:p>
            <a:r>
              <a:rPr lang="en-US" dirty="0" err="1">
                <a:solidFill>
                  <a:schemeClr val="bg1"/>
                </a:solidFill>
                <a:latin typeface="Montserrat" panose="00000500000000000000" pitchFamily="2" charset="0"/>
              </a:rPr>
              <a:t>nh-di.org</a:t>
            </a:r>
            <a:endParaRPr lang="en-US" dirty="0">
              <a:solidFill>
                <a:schemeClr val="bg1"/>
              </a:solidFill>
              <a:latin typeface="Montserrat" panose="00000500000000000000" pitchFamily="2" charset="0"/>
            </a:endParaRPr>
          </a:p>
          <a:p>
            <a:r>
              <a:rPr lang="en-US" dirty="0" err="1">
                <a:solidFill>
                  <a:schemeClr val="bg1"/>
                </a:solidFill>
                <a:latin typeface="Montserrat" panose="00000500000000000000" pitchFamily="2" charset="0"/>
              </a:rPr>
              <a:t>questions@nh-di.org</a:t>
            </a:r>
            <a:r>
              <a:rPr lang="en-US" dirty="0">
                <a:solidFill>
                  <a:schemeClr val="bg1"/>
                </a:solidFill>
                <a:latin typeface="Montserrat" panose="00000500000000000000" pitchFamily="2" charset="0"/>
              </a:rPr>
              <a:t> ▪︎ 603-868-2140</a:t>
            </a:r>
          </a:p>
          <a:p>
            <a:r>
              <a:rPr lang="en-US" dirty="0">
                <a:solidFill>
                  <a:schemeClr val="bg1"/>
                </a:solidFill>
                <a:latin typeface="Montserrat" panose="00000500000000000000" pitchFamily="2" charset="0"/>
              </a:rPr>
              <a:t>  </a:t>
            </a:r>
          </a:p>
          <a:p>
            <a:r>
              <a:rPr lang="en-US" dirty="0">
                <a:solidFill>
                  <a:schemeClr val="bg1"/>
                </a:solidFill>
                <a:latin typeface="Montserrat" panose="00000500000000000000" pitchFamily="2" charset="0"/>
              </a:rPr>
              <a:t>NH-DI Affiliate Directors:</a:t>
            </a:r>
          </a:p>
          <a:p>
            <a:r>
              <a:rPr lang="en-US" dirty="0">
                <a:solidFill>
                  <a:schemeClr val="bg1"/>
                </a:solidFill>
                <a:latin typeface="Montserrat" panose="00000500000000000000" pitchFamily="2" charset="0"/>
              </a:rPr>
              <a:t>Sandra Hardy (</a:t>
            </a:r>
            <a:r>
              <a:rPr lang="en-US" dirty="0" err="1">
                <a:solidFill>
                  <a:schemeClr val="bg1"/>
                </a:solidFill>
                <a:latin typeface="Montserrat" panose="00000500000000000000" pitchFamily="2" charset="0"/>
              </a:rPr>
              <a:t>sandra.hardy@nhicc.org</a:t>
            </a:r>
            <a:r>
              <a:rPr lang="en-US" dirty="0">
                <a:solidFill>
                  <a:schemeClr val="bg1"/>
                </a:solidFill>
                <a:latin typeface="Montserrat" panose="00000500000000000000" pitchFamily="2" charset="0"/>
              </a:rPr>
              <a:t>)</a:t>
            </a:r>
          </a:p>
          <a:p>
            <a:r>
              <a:rPr lang="en-US" dirty="0">
                <a:solidFill>
                  <a:schemeClr val="bg1"/>
                </a:solidFill>
                <a:latin typeface="Montserrat" panose="00000500000000000000" pitchFamily="2" charset="0"/>
              </a:rPr>
              <a:t>Craig Richardson (</a:t>
            </a:r>
            <a:r>
              <a:rPr lang="en-US" dirty="0" err="1">
                <a:solidFill>
                  <a:schemeClr val="bg1"/>
                </a:solidFill>
                <a:latin typeface="Montserrat" panose="00000500000000000000" pitchFamily="2" charset="0"/>
              </a:rPr>
              <a:t>craig.richardson@nhicc.org</a:t>
            </a:r>
            <a:r>
              <a:rPr lang="en-US" dirty="0">
                <a:solidFill>
                  <a:schemeClr val="bg1"/>
                </a:solidFill>
                <a:latin typeface="Montserrat" panose="00000500000000000000" pitchFamily="2" charset="0"/>
              </a:rPr>
              <a:t>)</a:t>
            </a:r>
          </a:p>
          <a:p>
            <a:endParaRPr lang="en-US" dirty="0">
              <a:solidFill>
                <a:schemeClr val="bg1"/>
              </a:solidFill>
              <a:latin typeface="Montserrat" panose="00000500000000000000" pitchFamily="2" charset="0"/>
            </a:endParaRPr>
          </a:p>
          <a:p>
            <a:r>
              <a:rPr lang="en-US" dirty="0">
                <a:solidFill>
                  <a:schemeClr val="bg1"/>
                </a:solidFill>
                <a:latin typeface="Montserrat" panose="00000500000000000000" pitchFamily="2" charset="0"/>
              </a:rPr>
              <a:t>Destination Imagination HQ:</a:t>
            </a:r>
          </a:p>
          <a:p>
            <a:r>
              <a:rPr lang="en-US" dirty="0" err="1">
                <a:solidFill>
                  <a:schemeClr val="bg1"/>
                </a:solidFill>
                <a:latin typeface="Montserrat" panose="00000500000000000000" pitchFamily="2" charset="0"/>
              </a:rPr>
              <a:t>destinationimagination.org</a:t>
            </a:r>
            <a:endParaRPr lang="en-US" dirty="0">
              <a:solidFill>
                <a:schemeClr val="bg1"/>
              </a:solidFill>
              <a:latin typeface="Montserrat" panose="00000500000000000000" pitchFamily="2" charset="0"/>
            </a:endParaRPr>
          </a:p>
          <a:p>
            <a:r>
              <a:rPr lang="en-US" dirty="0" err="1">
                <a:solidFill>
                  <a:schemeClr val="bg1"/>
                </a:solidFill>
                <a:latin typeface="Montserrat" panose="00000500000000000000" pitchFamily="2" charset="0"/>
              </a:rPr>
              <a:t>AskDI@dihq.org</a:t>
            </a:r>
            <a:r>
              <a:rPr lang="en-US" dirty="0">
                <a:solidFill>
                  <a:schemeClr val="bg1"/>
                </a:solidFill>
                <a:latin typeface="Montserrat" panose="00000500000000000000" pitchFamily="2" charset="0"/>
              </a:rPr>
              <a:t> ▪︎ 888-321-1503</a:t>
            </a:r>
          </a:p>
        </p:txBody>
      </p:sp>
    </p:spTree>
    <p:extLst>
      <p:ext uri="{BB962C8B-B14F-4D97-AF65-F5344CB8AC3E}">
        <p14:creationId xmlns:p14="http://schemas.microsoft.com/office/powerpoint/2010/main" val="21356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F2D6A4-1A89-4023-B287-171B18D02E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572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E2453-6AAA-40A1-8C64-2C797C617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4982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F398D-8DFB-4C28-83F3-46A36B1542E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58AAA9D-2B88-EB12-6CBA-CAE6024FAEF7}"/>
              </a:ext>
            </a:extLst>
          </p:cNvPr>
          <p:cNvSpPr txBox="1"/>
          <p:nvPr/>
        </p:nvSpPr>
        <p:spPr>
          <a:xfrm>
            <a:off x="851338" y="2516094"/>
            <a:ext cx="4572000" cy="2462213"/>
          </a:xfrm>
          <a:prstGeom prst="rect">
            <a:avLst/>
          </a:prstGeom>
          <a:noFill/>
        </p:spPr>
        <p:txBody>
          <a:bodyPr wrap="square">
            <a:spAutoFit/>
          </a:bodyPr>
          <a:lstStyle/>
          <a:p>
            <a:pPr marL="285750" indent="-285750" eaLnBrk="1" hangingPunct="1">
              <a:spcBef>
                <a:spcPts val="600"/>
              </a:spcBef>
              <a:buFont typeface="Arial" panose="020B0604020202020204" pitchFamily="34" charset="0"/>
              <a:buChar char="•"/>
              <a:defRPr/>
            </a:pPr>
            <a:r>
              <a:rPr lang="en-US" sz="2400" dirty="0">
                <a:solidFill>
                  <a:schemeClr val="bg1"/>
                </a:solidFill>
                <a:latin typeface="Montserrat" panose="02000505000000020004" pitchFamily="2" charset="77"/>
                <a:sym typeface="Gill Sans" charset="0"/>
              </a:rPr>
              <a:t>We need Team Managers!</a:t>
            </a:r>
          </a:p>
          <a:p>
            <a:pPr marL="285750" indent="-285750" eaLnBrk="1" hangingPunct="1">
              <a:spcBef>
                <a:spcPts val="600"/>
              </a:spcBef>
              <a:buFont typeface="Arial" panose="020B0604020202020204" pitchFamily="34" charset="0"/>
              <a:buChar char="•"/>
              <a:defRPr/>
            </a:pPr>
            <a:r>
              <a:rPr lang="en-US" sz="2400" dirty="0">
                <a:solidFill>
                  <a:schemeClr val="bg1"/>
                </a:solidFill>
                <a:latin typeface="Montserrat" panose="02000505000000020004" pitchFamily="2" charset="77"/>
                <a:sym typeface="Gill Sans" charset="0"/>
              </a:rPr>
              <a:t>If we can’t find enough Team Managers, students might be turned away</a:t>
            </a:r>
          </a:p>
          <a:p>
            <a:pPr marL="285750" indent="-285750" eaLnBrk="1" hangingPunct="1">
              <a:spcBef>
                <a:spcPts val="600"/>
              </a:spcBef>
              <a:buFont typeface="Arial" panose="020B0604020202020204" pitchFamily="34" charset="0"/>
              <a:buChar char="•"/>
              <a:defRPr/>
            </a:pPr>
            <a:r>
              <a:rPr lang="en-US" altLang="ja-JP" sz="2400" dirty="0">
                <a:solidFill>
                  <a:schemeClr val="bg1"/>
                </a:solidFill>
                <a:latin typeface="Montserrat" panose="02000505000000020004" pitchFamily="2" charset="77"/>
                <a:sym typeface="Gill Sans" charset="0"/>
              </a:rPr>
              <a:t>This is a job that you can share with another adult</a:t>
            </a:r>
          </a:p>
        </p:txBody>
      </p:sp>
      <p:sp>
        <p:nvSpPr>
          <p:cNvPr id="7" name="TextBox 6">
            <a:extLst>
              <a:ext uri="{FF2B5EF4-FFF2-40B4-BE49-F238E27FC236}">
                <a16:creationId xmlns:a16="http://schemas.microsoft.com/office/drawing/2014/main" id="{98888533-6830-D8F8-E87D-AA5C2C4A240C}"/>
              </a:ext>
            </a:extLst>
          </p:cNvPr>
          <p:cNvSpPr txBox="1"/>
          <p:nvPr/>
        </p:nvSpPr>
        <p:spPr>
          <a:xfrm>
            <a:off x="704193" y="1501906"/>
            <a:ext cx="6180082" cy="830997"/>
          </a:xfrm>
          <a:prstGeom prst="rect">
            <a:avLst/>
          </a:prstGeom>
          <a:noFill/>
        </p:spPr>
        <p:txBody>
          <a:bodyPr wrap="square">
            <a:spAutoFit/>
          </a:bodyPr>
          <a:lstStyle/>
          <a:p>
            <a:pPr eaLnBrk="1" hangingPunct="1">
              <a:defRPr/>
            </a:pPr>
            <a:r>
              <a:rPr lang="en-US" sz="4800" b="1" dirty="0">
                <a:solidFill>
                  <a:schemeClr val="bg1"/>
                </a:solidFill>
                <a:latin typeface="Montserrat" panose="02000505000000020004" pitchFamily="2" charset="77"/>
                <a:sym typeface="Gill Sans" charset="0"/>
              </a:rPr>
              <a:t>Managing a Team</a:t>
            </a:r>
            <a:endParaRPr lang="en-US" altLang="ja-JP" sz="4800" b="1" dirty="0">
              <a:solidFill>
                <a:schemeClr val="bg1"/>
              </a:solidFill>
              <a:latin typeface="Montserrat" panose="02000505000000020004" pitchFamily="2" charset="77"/>
              <a:sym typeface="Gill Sans" charset="0"/>
            </a:endParaRPr>
          </a:p>
        </p:txBody>
      </p:sp>
      <p:sp>
        <p:nvSpPr>
          <p:cNvPr id="8" name="TextBox 7">
            <a:extLst>
              <a:ext uri="{FF2B5EF4-FFF2-40B4-BE49-F238E27FC236}">
                <a16:creationId xmlns:a16="http://schemas.microsoft.com/office/drawing/2014/main" id="{B4439FB7-15DF-38DB-CDC7-CF6A53615F1B}"/>
              </a:ext>
            </a:extLst>
          </p:cNvPr>
          <p:cNvSpPr txBox="1"/>
          <p:nvPr/>
        </p:nvSpPr>
        <p:spPr>
          <a:xfrm>
            <a:off x="5559972" y="2499195"/>
            <a:ext cx="5205798" cy="2462213"/>
          </a:xfrm>
          <a:prstGeom prst="rect">
            <a:avLst/>
          </a:prstGeom>
          <a:noFill/>
        </p:spPr>
        <p:txBody>
          <a:bodyPr wrap="square">
            <a:spAutoFit/>
          </a:bodyPr>
          <a:lstStyle/>
          <a:p>
            <a:pPr marL="285750" indent="-285750" eaLnBrk="1" hangingPunct="1">
              <a:spcBef>
                <a:spcPts val="600"/>
              </a:spcBef>
              <a:buFont typeface="Arial" panose="020B0604020202020204" pitchFamily="34" charset="0"/>
              <a:buChar char="•"/>
              <a:defRPr/>
            </a:pPr>
            <a:r>
              <a:rPr lang="en-US" altLang="ja-JP" sz="2400" dirty="0">
                <a:solidFill>
                  <a:schemeClr val="bg1"/>
                </a:solidFill>
                <a:latin typeface="Montserrat" panose="02000505000000020004" pitchFamily="2" charset="77"/>
                <a:sym typeface="Gill Sans" charset="0"/>
              </a:rPr>
              <a:t>You don’t have to be creative or talented to manage a team</a:t>
            </a:r>
          </a:p>
          <a:p>
            <a:pPr marL="285750" indent="-285750" eaLnBrk="1" hangingPunct="1">
              <a:spcBef>
                <a:spcPts val="600"/>
              </a:spcBef>
              <a:buFont typeface="Arial" panose="020B0604020202020204" pitchFamily="34" charset="0"/>
              <a:buChar char="•"/>
              <a:defRPr/>
            </a:pPr>
            <a:r>
              <a:rPr lang="en-US" altLang="ja-JP" sz="2400" dirty="0">
                <a:solidFill>
                  <a:schemeClr val="bg1"/>
                </a:solidFill>
                <a:latin typeface="Montserrat" panose="02000505000000020004" pitchFamily="2" charset="77"/>
                <a:sym typeface="Gill Sans" charset="0"/>
              </a:rPr>
              <a:t>Patience is the most important requirement</a:t>
            </a:r>
          </a:p>
          <a:p>
            <a:pPr marL="285750" indent="-285750" eaLnBrk="1" hangingPunct="1">
              <a:spcBef>
                <a:spcPts val="600"/>
              </a:spcBef>
              <a:buFont typeface="Arial" panose="020B0604020202020204" pitchFamily="34" charset="0"/>
              <a:buChar char="•"/>
              <a:defRPr/>
            </a:pPr>
            <a:r>
              <a:rPr lang="en-US" altLang="ja-JP" sz="2400" dirty="0">
                <a:solidFill>
                  <a:schemeClr val="bg1"/>
                </a:solidFill>
                <a:latin typeface="Montserrat" panose="02000505000000020004" pitchFamily="2" charset="77"/>
                <a:sym typeface="Gill Sans" charset="0"/>
              </a:rPr>
              <a:t>We can provide both training and experienced mentors</a:t>
            </a:r>
          </a:p>
        </p:txBody>
      </p:sp>
    </p:spTree>
    <p:extLst>
      <p:ext uri="{BB962C8B-B14F-4D97-AF65-F5344CB8AC3E}">
        <p14:creationId xmlns:p14="http://schemas.microsoft.com/office/powerpoint/2010/main" val="143453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F398D-8DFB-4C28-83F3-46A36B1542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3341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66CDC-38FC-4D0C-B60D-1952E4A2F3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134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ACD7A-9FED-4B3E-BAEA-F1C368DD17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392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C8C15-5694-48A9-A914-87FE8EBAA7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DI PSA 30sec">
            <a:hlinkClick r:id="" action="ppaction://media"/>
            <a:extLst>
              <a:ext uri="{FF2B5EF4-FFF2-40B4-BE49-F238E27FC236}">
                <a16:creationId xmlns:a16="http://schemas.microsoft.com/office/drawing/2014/main" id="{DEF7652A-54C4-4BCE-9423-9D4C0B8ECA9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7553" y="393406"/>
            <a:ext cx="9791403" cy="5507664"/>
          </a:xfrm>
          <a:prstGeom prst="rect">
            <a:avLst/>
          </a:prstGeom>
        </p:spPr>
      </p:pic>
    </p:spTree>
    <p:extLst>
      <p:ext uri="{BB962C8B-B14F-4D97-AF65-F5344CB8AC3E}">
        <p14:creationId xmlns:p14="http://schemas.microsoft.com/office/powerpoint/2010/main" val="239402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666B0-BF81-4D1A-B408-61D13A2AB8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726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DC9D9-92EB-40D7-88B1-2E59E2D75B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01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CD0EF-AE0C-4079-B4AE-DCF3E11AF4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40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2BA9D0-44D4-43B1-80E1-0E5E1DC50F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522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A20FB-2832-494A-97C9-3F4525B1AB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457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58BF0-8A9E-497A-9A0C-61FB389F5E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750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2283</Words>
  <Application>Microsoft Macintosh PowerPoint</Application>
  <PresentationFormat>Widescreen</PresentationFormat>
  <Paragraphs>135</Paragraphs>
  <Slides>23</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Celek</dc:creator>
  <cp:lastModifiedBy>Craig Richardson</cp:lastModifiedBy>
  <cp:revision>17</cp:revision>
  <dcterms:created xsi:type="dcterms:W3CDTF">2022-10-03T15:03:00Z</dcterms:created>
  <dcterms:modified xsi:type="dcterms:W3CDTF">2023-08-11T21:27:22Z</dcterms:modified>
</cp:coreProperties>
</file>