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Gill Sans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GillSans-bold.fntdata"/><Relationship Id="rId6" Type="http://schemas.openxmlformats.org/officeDocument/2006/relationships/slide" Target="slides/slide1.xml"/><Relationship Id="rId18" Type="http://schemas.openxmlformats.org/officeDocument/2006/relationships/font" Target="fonts/Gill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-76" y="5293518"/>
            <a:ext cx="9144093" cy="1443038"/>
          </a:xfrm>
          <a:custGeom>
            <a:rect b="b" l="l" r="r" t="t"/>
            <a:pathLst>
              <a:path extrusionOk="0" h="1443038" w="9089556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rgbClr val="B6E774"/>
              </a:gs>
              <a:gs pos="83000">
                <a:schemeClr val="accent1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-76" y="5293518"/>
            <a:ext cx="9144093" cy="1443038"/>
          </a:xfrm>
          <a:custGeom>
            <a:rect b="b" l="l" r="r" t="t"/>
            <a:pathLst>
              <a:path extrusionOk="0" h="1443038" w="9089556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86CE24">
                  <a:alpha val="0"/>
                </a:srgbClr>
              </a:gs>
              <a:gs pos="41000">
                <a:srgbClr val="86CE24">
                  <a:alpha val="0"/>
                </a:srgbClr>
              </a:gs>
              <a:gs pos="57000">
                <a:srgbClr val="CEEFA2"/>
              </a:gs>
              <a:gs pos="100000">
                <a:srgbClr val="86CE24">
                  <a:alpha val="0"/>
                </a:srgbClr>
              </a:gs>
            </a:gsLst>
            <a:lin ang="6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5545932"/>
            <a:ext cx="9146383" cy="1314449"/>
          </a:xfrm>
          <a:custGeom>
            <a:rect b="b" l="l" r="r" t="t"/>
            <a:pathLst>
              <a:path extrusionOk="0" h="1314449" w="9117860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rgbClr val="FDE89E"/>
              </a:gs>
              <a:gs pos="50000">
                <a:schemeClr val="accent3"/>
              </a:gs>
              <a:gs pos="100000">
                <a:srgbClr val="FCDD6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4572000" y="1676400"/>
            <a:ext cx="3886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4572000" y="3203574"/>
            <a:ext cx="3886200" cy="1825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0" y="5502670"/>
            <a:ext cx="9144066" cy="1271150"/>
          </a:xfrm>
          <a:custGeom>
            <a:rect b="b" l="l" r="r" t="t"/>
            <a:pathLst>
              <a:path extrusionOk="0" h="1271150" w="9144066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rgbClr val="CEEFA2"/>
              </a:gs>
              <a:gs pos="66000">
                <a:schemeClr val="accent1"/>
              </a:gs>
              <a:gs pos="100000">
                <a:schemeClr val="accent1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9" name="Google Shape;109;p11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28000">
                <a:schemeClr val="accent3"/>
              </a:gs>
              <a:gs pos="40000">
                <a:srgbClr val="FDE89E"/>
              </a:gs>
              <a:gs pos="4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0" name="Google Shape;110;p11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1" name="Google Shape;111;p11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11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1"/>
          <p:cNvSpPr txBox="1"/>
          <p:nvPr>
            <p:ph idx="1" type="body"/>
          </p:nvPr>
        </p:nvSpPr>
        <p:spPr>
          <a:xfrm rot="5400000">
            <a:off x="2309018" y="-23019"/>
            <a:ext cx="4525963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25755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1pPr>
            <a:lvl2pPr indent="-325755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2pPr>
            <a:lvl3pPr indent="-325755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3pPr>
            <a:lvl4pPr indent="-325755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4pPr>
            <a:lvl5pPr indent="-325754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  <p:sp>
        <p:nvSpPr>
          <p:cNvPr id="114" name="Google Shape;114;p11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1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1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rgbClr val="CEEFA2"/>
              </a:gs>
              <a:gs pos="66000">
                <a:schemeClr val="accent1"/>
              </a:gs>
              <a:gs pos="100000">
                <a:schemeClr val="accent1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9" name="Google Shape;119;p12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28000">
                <a:schemeClr val="accent3"/>
              </a:gs>
              <a:gs pos="40000">
                <a:srgbClr val="FDE89E"/>
              </a:gs>
              <a:gs pos="4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12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p12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" name="Google Shape;122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25755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1pPr>
            <a:lvl2pPr indent="-325755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2pPr>
            <a:lvl3pPr indent="-325755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3pPr>
            <a:lvl4pPr indent="-325755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4pPr>
            <a:lvl5pPr indent="-325754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  <p:sp>
        <p:nvSpPr>
          <p:cNvPr id="124" name="Google Shape;124;p12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2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2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rgbClr val="CEEFA2"/>
              </a:gs>
              <a:gs pos="66000">
                <a:schemeClr val="accent1"/>
              </a:gs>
              <a:gs pos="100000">
                <a:schemeClr val="accent1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28000">
                <a:schemeClr val="accent3"/>
              </a:gs>
              <a:gs pos="40000">
                <a:srgbClr val="FDE89E"/>
              </a:gs>
              <a:gs pos="4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25755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1pPr>
            <a:lvl2pPr indent="-325755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2pPr>
            <a:lvl3pPr indent="-325755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3pPr>
            <a:lvl4pPr indent="-325755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4pPr>
            <a:lvl5pPr indent="-325754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  <p:sp>
        <p:nvSpPr>
          <p:cNvPr id="28" name="Google Shape;28;p3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>
            <a:off x="0" y="5545932"/>
            <a:ext cx="9146383" cy="1314449"/>
          </a:xfrm>
          <a:custGeom>
            <a:rect b="b" l="l" r="r" t="t"/>
            <a:pathLst>
              <a:path extrusionOk="0" h="1314449" w="9117860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rgbClr val="CEEFA2"/>
              </a:gs>
              <a:gs pos="50000">
                <a:schemeClr val="accent1"/>
              </a:gs>
              <a:gs pos="100000">
                <a:srgbClr val="B6E7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" name="Google Shape;35;p4"/>
          <p:cNvSpPr/>
          <p:nvPr/>
        </p:nvSpPr>
        <p:spPr>
          <a:xfrm>
            <a:off x="-76" y="5293518"/>
            <a:ext cx="9144093" cy="1443038"/>
          </a:xfrm>
          <a:custGeom>
            <a:rect b="b" l="l" r="r" t="t"/>
            <a:pathLst>
              <a:path extrusionOk="0" h="1443038" w="9089556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  <a:gs pos="100000">
                <a:srgbClr val="00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-76" y="5293518"/>
            <a:ext cx="9144093" cy="1443038"/>
          </a:xfrm>
          <a:custGeom>
            <a:rect b="b" l="l" r="r" t="t"/>
            <a:pathLst>
              <a:path extrusionOk="0" h="1443038" w="9089556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" name="Google Shape;37;p4"/>
          <p:cNvSpPr txBox="1"/>
          <p:nvPr>
            <p:ph type="title"/>
          </p:nvPr>
        </p:nvSpPr>
        <p:spPr>
          <a:xfrm>
            <a:off x="722313" y="3633787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ill Sans"/>
              <a:buNone/>
              <a:defRPr b="0" i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722313" y="213360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4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130" y="5502670"/>
            <a:ext cx="9144066" cy="1271150"/>
          </a:xfrm>
          <a:custGeom>
            <a:rect b="b" l="l" r="r" t="t"/>
            <a:pathLst>
              <a:path extrusionOk="0" h="1271150" w="9144066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1" name="Google Shape;41;p4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28000">
                <a:schemeClr val="accent3"/>
              </a:gs>
              <a:gs pos="40000">
                <a:srgbClr val="FDE89E"/>
              </a:gs>
              <a:gs pos="4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rgbClr val="CEEFA2"/>
              </a:gs>
              <a:gs pos="66000">
                <a:schemeClr val="accent1"/>
              </a:gs>
              <a:gs pos="100000">
                <a:schemeClr val="accent1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5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0" name="Google Shape;50;p5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85800" y="1536192"/>
            <a:ext cx="3657600" cy="3877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25755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1pPr>
            <a:lvl2pPr indent="-325755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2pPr>
            <a:lvl3pPr indent="-325755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3pPr>
            <a:lvl4pPr indent="-325755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4pPr>
            <a:lvl5pPr indent="-325754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800600" y="1536192"/>
            <a:ext cx="3657600" cy="3877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25755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1pPr>
            <a:lvl2pPr indent="-325755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2pPr>
            <a:lvl3pPr indent="-325755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3pPr>
            <a:lvl4pPr indent="-325755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4pPr>
            <a:lvl5pPr indent="-325754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28000">
                <a:schemeClr val="accent1"/>
              </a:gs>
              <a:gs pos="40000">
                <a:srgbClr val="CEEFA2"/>
              </a:gs>
              <a:gs pos="48000">
                <a:schemeClr val="accent1"/>
              </a:gs>
              <a:gs pos="100000">
                <a:schemeClr val="accent1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7" name="Google Shape;57;p6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rgbClr val="FDE89E"/>
              </a:gs>
              <a:gs pos="66000">
                <a:schemeClr val="accent3"/>
              </a:gs>
              <a:gs pos="100000">
                <a:schemeClr val="accent3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8" name="Google Shape;58;p6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" type="body"/>
          </p:nvPr>
        </p:nvSpPr>
        <p:spPr>
          <a:xfrm>
            <a:off x="6858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60" name="Google Shape;60;p6"/>
          <p:cNvSpPr txBox="1"/>
          <p:nvPr>
            <p:ph idx="2" type="body"/>
          </p:nvPr>
        </p:nvSpPr>
        <p:spPr>
          <a:xfrm>
            <a:off x="4800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61" name="Google Shape;61;p6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2" name="Google Shape;62;p6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" name="Google Shape;63;p6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"/>
          <p:cNvSpPr txBox="1"/>
          <p:nvPr>
            <p:ph idx="3" type="body"/>
          </p:nvPr>
        </p:nvSpPr>
        <p:spPr>
          <a:xfrm>
            <a:off x="685800" y="2209800"/>
            <a:ext cx="36576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25755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1pPr>
            <a:lvl2pPr indent="-325755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2pPr>
            <a:lvl3pPr indent="-325755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3pPr>
            <a:lvl4pPr indent="-325755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4pPr>
            <a:lvl5pPr indent="-325754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  <p:sp>
        <p:nvSpPr>
          <p:cNvPr id="67" name="Google Shape;67;p6"/>
          <p:cNvSpPr txBox="1"/>
          <p:nvPr>
            <p:ph idx="4" type="body"/>
          </p:nvPr>
        </p:nvSpPr>
        <p:spPr>
          <a:xfrm>
            <a:off x="4800600" y="2209800"/>
            <a:ext cx="36576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25755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1pPr>
            <a:lvl2pPr indent="-325755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2pPr>
            <a:lvl3pPr indent="-325755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3pPr>
            <a:lvl4pPr indent="-325755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4pPr>
            <a:lvl5pPr indent="-325754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"/>
          <p:cNvSpPr/>
          <p:nvPr/>
        </p:nvSpPr>
        <p:spPr>
          <a:xfrm>
            <a:off x="1" y="5010151"/>
            <a:ext cx="7439025" cy="1571625"/>
          </a:xfrm>
          <a:custGeom>
            <a:rect b="b" l="l" r="r" t="t"/>
            <a:pathLst>
              <a:path extrusionOk="0" h="1571625" w="7415827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  <a:gs pos="100000">
                <a:srgbClr val="00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" name="Google Shape;70;p7"/>
          <p:cNvSpPr/>
          <p:nvPr/>
        </p:nvSpPr>
        <p:spPr>
          <a:xfrm>
            <a:off x="0" y="5731667"/>
            <a:ext cx="9147178" cy="1126333"/>
          </a:xfrm>
          <a:custGeom>
            <a:rect b="b" l="l" r="r" t="t"/>
            <a:pathLst>
              <a:path extrusionOk="0" h="1068407" w="9128161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39000">
                <a:schemeClr val="accent1"/>
              </a:gs>
              <a:gs pos="50000">
                <a:srgbClr val="CEEFA2"/>
              </a:gs>
              <a:gs pos="58000">
                <a:schemeClr val="accent1"/>
              </a:gs>
              <a:gs pos="100000">
                <a:schemeClr val="accent1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1" name="Google Shape;71;p7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"/>
          <p:cNvSpPr/>
          <p:nvPr/>
        </p:nvSpPr>
        <p:spPr>
          <a:xfrm>
            <a:off x="0" y="4973410"/>
            <a:ext cx="7674867" cy="928299"/>
          </a:xfrm>
          <a:custGeom>
            <a:rect b="b" l="l" r="r" t="t"/>
            <a:pathLst>
              <a:path extrusionOk="0" h="928299" w="7674867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7"/>
          <p:cNvSpPr/>
          <p:nvPr/>
        </p:nvSpPr>
        <p:spPr>
          <a:xfrm>
            <a:off x="-2382" y="5696242"/>
            <a:ext cx="9146382" cy="930294"/>
          </a:xfrm>
          <a:custGeom>
            <a:rect b="b" l="l" r="r" t="t"/>
            <a:pathLst>
              <a:path extrusionOk="0" h="930294" w="9155715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p7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5731667"/>
            <a:ext cx="9147178" cy="1126333"/>
          </a:xfrm>
          <a:custGeom>
            <a:rect b="b" l="l" r="r" t="t"/>
            <a:pathLst>
              <a:path extrusionOk="0" h="1068407" w="9128161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39000">
                <a:schemeClr val="accent3"/>
              </a:gs>
              <a:gs pos="50000">
                <a:srgbClr val="FDE89E"/>
              </a:gs>
              <a:gs pos="5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0" y="5381627"/>
            <a:ext cx="3286124" cy="1207294"/>
          </a:xfrm>
          <a:custGeom>
            <a:rect b="b" l="l" r="r" t="t"/>
            <a:pathLst>
              <a:path extrusionOk="0" h="1207294" w="7227290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  <a:gs pos="100000">
                <a:srgbClr val="00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" name="Google Shape;80;p8"/>
          <p:cNvSpPr/>
          <p:nvPr/>
        </p:nvSpPr>
        <p:spPr>
          <a:xfrm>
            <a:off x="-2382" y="5696242"/>
            <a:ext cx="9146382" cy="930294"/>
          </a:xfrm>
          <a:custGeom>
            <a:rect b="b" l="l" r="r" t="t"/>
            <a:pathLst>
              <a:path extrusionOk="0" h="930294" w="9155715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1" name="Google Shape;81;p8"/>
          <p:cNvSpPr/>
          <p:nvPr/>
        </p:nvSpPr>
        <p:spPr>
          <a:xfrm>
            <a:off x="-196" y="5347020"/>
            <a:ext cx="3426231" cy="944725"/>
          </a:xfrm>
          <a:custGeom>
            <a:rect b="b" l="l" r="r" t="t"/>
            <a:pathLst>
              <a:path extrusionOk="0" h="944725" w="3426231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8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1" y="5010151"/>
            <a:ext cx="7439025" cy="1571625"/>
          </a:xfrm>
          <a:custGeom>
            <a:rect b="b" l="l" r="r" t="t"/>
            <a:pathLst>
              <a:path extrusionOk="0" h="1571625" w="7415827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  <a:gs pos="100000">
                <a:srgbClr val="00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7" name="Google Shape;87;p9"/>
          <p:cNvSpPr/>
          <p:nvPr/>
        </p:nvSpPr>
        <p:spPr>
          <a:xfrm>
            <a:off x="0" y="5731667"/>
            <a:ext cx="9147178" cy="1126333"/>
          </a:xfrm>
          <a:custGeom>
            <a:rect b="b" l="l" r="r" t="t"/>
            <a:pathLst>
              <a:path extrusionOk="0" h="1068407" w="9128161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39000">
                <a:schemeClr val="accent1"/>
              </a:gs>
              <a:gs pos="50000">
                <a:srgbClr val="CEEFA2"/>
              </a:gs>
              <a:gs pos="58000">
                <a:schemeClr val="accent1"/>
              </a:gs>
              <a:gs pos="100000">
                <a:schemeClr val="accent1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9"/>
          <p:cNvSpPr txBox="1"/>
          <p:nvPr>
            <p:ph type="title"/>
          </p:nvPr>
        </p:nvSpPr>
        <p:spPr>
          <a:xfrm>
            <a:off x="676656" y="609600"/>
            <a:ext cx="338328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Gill Sans"/>
              <a:buNone/>
              <a:defRPr b="0" i="0" sz="22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/>
          <p:nvPr/>
        </p:nvSpPr>
        <p:spPr>
          <a:xfrm>
            <a:off x="0" y="4973410"/>
            <a:ext cx="7674867" cy="928299"/>
          </a:xfrm>
          <a:custGeom>
            <a:rect b="b" l="l" r="r" t="t"/>
            <a:pathLst>
              <a:path extrusionOk="0" h="928299" w="7674867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" name="Google Shape;90;p9"/>
          <p:cNvSpPr/>
          <p:nvPr/>
        </p:nvSpPr>
        <p:spPr>
          <a:xfrm>
            <a:off x="-2382" y="5696242"/>
            <a:ext cx="9146382" cy="930294"/>
          </a:xfrm>
          <a:custGeom>
            <a:rect b="b" l="l" r="r" t="t"/>
            <a:pathLst>
              <a:path extrusionOk="0" h="930294" w="9155715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1" name="Google Shape;91;p9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9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9"/>
          <p:cNvSpPr txBox="1"/>
          <p:nvPr>
            <p:ph idx="1" type="body"/>
          </p:nvPr>
        </p:nvSpPr>
        <p:spPr>
          <a:xfrm>
            <a:off x="4572000" y="609600"/>
            <a:ext cx="3886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25755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1pPr>
            <a:lvl2pPr indent="-325755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2pPr>
            <a:lvl3pPr indent="-325755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3pPr>
            <a:lvl4pPr indent="-325755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4pPr>
            <a:lvl5pPr indent="-325754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2" type="body"/>
          </p:nvPr>
        </p:nvSpPr>
        <p:spPr>
          <a:xfrm>
            <a:off x="676274" y="1527048"/>
            <a:ext cx="33832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Font typeface="Gill Sans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Font typeface="Gill San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Font typeface="Gill San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Font typeface="Gill San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Font typeface="Gill Sans"/>
              <a:buNone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28000">
                <a:schemeClr val="accent1"/>
              </a:gs>
              <a:gs pos="40000">
                <a:srgbClr val="CEEFA2"/>
              </a:gs>
              <a:gs pos="48000">
                <a:schemeClr val="accent1"/>
              </a:gs>
              <a:gs pos="100000">
                <a:schemeClr val="accent1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8" name="Google Shape;98;p10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rgbClr val="FDE89E"/>
              </a:gs>
              <a:gs pos="66000">
                <a:schemeClr val="accent3"/>
              </a:gs>
              <a:gs pos="100000">
                <a:schemeClr val="accent3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Google Shape;99;p10"/>
          <p:cNvSpPr/>
          <p:nvPr>
            <p:ph idx="2" type="pic"/>
          </p:nvPr>
        </p:nvSpPr>
        <p:spPr>
          <a:xfrm>
            <a:off x="4572000" y="609600"/>
            <a:ext cx="3886200" cy="4190999"/>
          </a:xfrm>
          <a:prstGeom prst="rect">
            <a:avLst/>
          </a:prstGeom>
          <a:noFill/>
          <a:ln cap="flat" cmpd="sng" w="793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ctr" dir="5400000" dist="38100">
              <a:srgbClr val="000000">
                <a:alpha val="4196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None/>
              <a:defRPr b="0" i="0" sz="25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0" name="Google Shape;100;p10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1" name="Google Shape;101;p10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2" name="Google Shape;102;p10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0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10"/>
          <p:cNvSpPr txBox="1"/>
          <p:nvPr>
            <p:ph type="title"/>
          </p:nvPr>
        </p:nvSpPr>
        <p:spPr>
          <a:xfrm>
            <a:off x="676656" y="609600"/>
            <a:ext cx="338328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Gill Sans"/>
              <a:buNone/>
              <a:defRPr b="0" i="0" sz="2200" cap="none"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0"/>
          <p:cNvSpPr txBox="1"/>
          <p:nvPr>
            <p:ph idx="1" type="body"/>
          </p:nvPr>
        </p:nvSpPr>
        <p:spPr>
          <a:xfrm>
            <a:off x="676656" y="1524000"/>
            <a:ext cx="3381375" cy="329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Font typeface="Gill Sans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Font typeface="Gill San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Font typeface="Gill San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Font typeface="Gill San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190"/>
              <a:buFont typeface="Gill Sans"/>
              <a:buNone/>
              <a:defRPr/>
            </a:lvl5pPr>
            <a:lvl6pPr indent="-325754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6pPr>
            <a:lvl7pPr indent="-325754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7pPr>
            <a:lvl8pPr indent="-325754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8pPr>
            <a:lvl9pPr indent="-325754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848484"/>
            </a:gs>
            <a:gs pos="100000">
              <a:srgbClr val="3A3A3A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306297" cy="1714500"/>
          </a:xfrm>
          <a:custGeom>
            <a:rect b="b" l="l" r="r" t="t"/>
            <a:pathLst>
              <a:path extrusionOk="0" h="30000" w="17143">
                <a:moveTo>
                  <a:pt x="0" y="15000"/>
                </a:moveTo>
                <a:lnTo>
                  <a:pt x="0" y="0"/>
                </a:lnTo>
                <a:lnTo>
                  <a:pt x="8571" y="0"/>
                </a:lnTo>
                <a:lnTo>
                  <a:pt x="8571" y="0"/>
                </a:lnTo>
                <a:lnTo>
                  <a:pt x="8571" y="0"/>
                </a:lnTo>
                <a:lnTo>
                  <a:pt x="17143" y="0"/>
                </a:lnTo>
                <a:lnTo>
                  <a:pt x="17143" y="15000"/>
                </a:lnTo>
                <a:lnTo>
                  <a:pt x="17143" y="15000"/>
                </a:lnTo>
                <a:lnTo>
                  <a:pt x="17143" y="15000"/>
                </a:lnTo>
                <a:lnTo>
                  <a:pt x="17143" y="30000"/>
                </a:lnTo>
                <a:lnTo>
                  <a:pt x="8571" y="30000"/>
                </a:lnTo>
                <a:lnTo>
                  <a:pt x="8571" y="30000"/>
                </a:lnTo>
                <a:lnTo>
                  <a:pt x="8571" y="30000"/>
                </a:lnTo>
                <a:lnTo>
                  <a:pt x="0" y="30000"/>
                </a:lnTo>
                <a:lnTo>
                  <a:pt x="0" y="15000"/>
                </a:lnTo>
                <a:lnTo>
                  <a:pt x="0" y="15000"/>
                </a:lnTo>
                <a:lnTo>
                  <a:pt x="0" y="15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  <a:defRPr b="0" i="0" sz="3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848484"/>
            </a:gs>
            <a:gs pos="100000">
              <a:srgbClr val="3A3A3A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/>
          <p:nvPr>
            <p:ph type="ctrTitle"/>
          </p:nvPr>
        </p:nvSpPr>
        <p:spPr>
          <a:xfrm>
            <a:off x="2054482" y="1407090"/>
            <a:ext cx="6403718" cy="1656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b="1" lang="en-US"/>
              <a:t>IT’S MUSIC TIME</a:t>
            </a:r>
            <a:endParaRPr/>
          </a:p>
        </p:txBody>
      </p:sp>
      <p:sp>
        <p:nvSpPr>
          <p:cNvPr id="132" name="Google Shape;132;p13"/>
          <p:cNvSpPr txBox="1"/>
          <p:nvPr>
            <p:ph idx="1" type="subTitle"/>
          </p:nvPr>
        </p:nvSpPr>
        <p:spPr>
          <a:xfrm>
            <a:off x="1431911" y="3203575"/>
            <a:ext cx="7026289" cy="1055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PUT IT ALL TOGETHER NOW</a:t>
            </a:r>
            <a:endParaRPr/>
          </a:p>
        </p:txBody>
      </p:sp>
      <p:pic>
        <p:nvPicPr>
          <p:cNvPr id="133" name="Google Shape;13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/>
          <p:nvPr>
            <p:ph type="title"/>
          </p:nvPr>
        </p:nvSpPr>
        <p:spPr>
          <a:xfrm>
            <a:off x="2938200" y="274650"/>
            <a:ext cx="55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b="1" lang="en-US"/>
              <a:t>PLAYING TOGETHER</a:t>
            </a:r>
            <a:endParaRPr/>
          </a:p>
        </p:txBody>
      </p:sp>
      <p:sp>
        <p:nvSpPr>
          <p:cNvPr id="196" name="Google Shape;196;p22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6637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NOW THAT YOU HAVE ALL TOLD US ABOUT YOUR INSTRUMENT…</a:t>
            </a:r>
            <a:endParaRPr/>
          </a:p>
          <a:p>
            <a:pPr indent="-16637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LET’S ALL PLAY THE HAPPY BIRTHDAY SONG</a:t>
            </a:r>
            <a:endParaRPr/>
          </a:p>
        </p:txBody>
      </p:sp>
      <p:pic>
        <p:nvPicPr>
          <p:cNvPr id="197" name="Google Shape;19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3"/>
          <p:cNvSpPr txBox="1"/>
          <p:nvPr>
            <p:ph type="title"/>
          </p:nvPr>
        </p:nvSpPr>
        <p:spPr>
          <a:xfrm>
            <a:off x="2619325" y="274650"/>
            <a:ext cx="5838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b="1" lang="en-US"/>
              <a:t>TIME FOR A DECISION</a:t>
            </a:r>
            <a:endParaRPr/>
          </a:p>
        </p:txBody>
      </p:sp>
      <p:sp>
        <p:nvSpPr>
          <p:cNvPr id="203" name="Google Shape;203;p23"/>
          <p:cNvSpPr txBox="1"/>
          <p:nvPr>
            <p:ph idx="1" type="body"/>
          </p:nvPr>
        </p:nvSpPr>
        <p:spPr>
          <a:xfrm>
            <a:off x="685800" y="1960500"/>
            <a:ext cx="77724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THANK YOU ALL FOR YOUR OUTSTANDING CREATIVITY AND YOUR INNOVATIVE IDEAS FOR ALL THE “TRY DI”  TASKS.</a:t>
            </a:r>
            <a:endParaRPr/>
          </a:p>
          <a:p>
            <a:pPr indent="-27432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IF YOU THINK THIS IS TOO MUCH FOR YOU THIS YEAR, PLEASE LET ME KNOW.</a:t>
            </a:r>
            <a:endParaRPr/>
          </a:p>
          <a:p>
            <a:pPr indent="-27432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NOW, IT IS TIME TO MAKE A DECISION.</a:t>
            </a:r>
            <a:endParaRPr/>
          </a:p>
          <a:p>
            <a:pPr indent="-27432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DO YOU THINK YOU WILL HAVE TIME TO CONTINUE THIS YEAR TO </a:t>
            </a:r>
            <a:r>
              <a:rPr lang="en-US" u="sng"/>
              <a:t>WORK AS A TEAM </a:t>
            </a:r>
            <a:r>
              <a:rPr lang="en-US"/>
              <a:t>TO SOLVE SOME CHALLENGES THAT ARE MUCH  HARDER AND WILL TAKE A LONGER TIME? </a:t>
            </a:r>
            <a:endParaRPr/>
          </a:p>
          <a:p>
            <a:pPr indent="-27432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IT IS OK IF YOU DECIDE THAT YOUR TIME WILL NOT ALLOW YOU TO DO THIS OR IF YOU FEEL THAT THIS TYPE OF PROBLEM SOLVING AND THINKING IS NOT FOR YOU THIS YEAR.</a:t>
            </a:r>
            <a:endParaRPr/>
          </a:p>
          <a:p>
            <a:pPr indent="0" lvl="0" marL="6858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pic>
        <p:nvPicPr>
          <p:cNvPr id="204" name="Google Shape;2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"/>
          <p:cNvSpPr txBox="1"/>
          <p:nvPr>
            <p:ph type="title"/>
          </p:nvPr>
        </p:nvSpPr>
        <p:spPr>
          <a:xfrm>
            <a:off x="2632400" y="274650"/>
            <a:ext cx="5825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b="1" lang="en-US"/>
              <a:t>FOR NEXT TIME</a:t>
            </a:r>
            <a:endParaRPr/>
          </a:p>
        </p:txBody>
      </p:sp>
      <p:sp>
        <p:nvSpPr>
          <p:cNvPr id="210" name="Google Shape;210;p24"/>
          <p:cNvSpPr txBox="1"/>
          <p:nvPr>
            <p:ph idx="1" type="body"/>
          </p:nvPr>
        </p:nvSpPr>
        <p:spPr>
          <a:xfrm>
            <a:off x="685800" y="1982401"/>
            <a:ext cx="7772400" cy="3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61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▶"/>
            </a:pPr>
            <a:r>
              <a:rPr lang="en-US" sz="1800"/>
              <a:t>IF YOU WOULD LIKE TO CONTINUE, PLEASE LET ME KNOW.</a:t>
            </a:r>
            <a:endParaRPr sz="1800"/>
          </a:p>
          <a:p>
            <a:pPr indent="-2616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00"/>
              <a:buChar char="▶"/>
            </a:pPr>
            <a:r>
              <a:rPr lang="en-US" sz="1800"/>
              <a:t>TALK WITH YOUR PARENTS.</a:t>
            </a:r>
            <a:endParaRPr sz="1800"/>
          </a:p>
          <a:p>
            <a:pPr indent="-2616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00"/>
              <a:buChar char="▶"/>
            </a:pPr>
            <a:r>
              <a:rPr lang="en-US" sz="1800"/>
              <a:t>I WILL EMAIL YOU THE CHOICES THAT WE HAVE FOR CHALLENGES THIS YEAR.</a:t>
            </a:r>
            <a:endParaRPr sz="1800"/>
          </a:p>
          <a:p>
            <a:pPr indent="-2616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00"/>
              <a:buChar char="▶"/>
            </a:pPr>
            <a:r>
              <a:rPr lang="en-US" sz="1800"/>
              <a:t>AT OUR NEXT MEETING, WE WILL MAKE A DECISION AS TO WHICH CHALLENGE TO CHOOSE.</a:t>
            </a:r>
            <a:endParaRPr sz="1800"/>
          </a:p>
          <a:p>
            <a:pPr indent="-2616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00"/>
              <a:buChar char="▶"/>
            </a:pPr>
            <a:r>
              <a:rPr lang="en-US" sz="1800"/>
              <a:t>THINK ABOUT ALL OF THE SKILLS AND TALENTS THAT YOUR TEAMMATES HAVE DEMONSTRATED.</a:t>
            </a:r>
            <a:endParaRPr sz="1800"/>
          </a:p>
          <a:p>
            <a:pPr indent="-2616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00"/>
              <a:buChar char="▶"/>
            </a:pPr>
            <a:r>
              <a:rPr lang="en-US" sz="1800"/>
              <a:t>WHICH CHALLENGE INTERESTS YOU THE MOST </a:t>
            </a:r>
            <a:r>
              <a:rPr lang="en-US" sz="1800" u="sng"/>
              <a:t>FOR THE TEAM.</a:t>
            </a:r>
            <a:endParaRPr sz="1800" u="sng"/>
          </a:p>
          <a:p>
            <a:pPr indent="-2616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00"/>
              <a:buChar char="▶"/>
            </a:pPr>
            <a:r>
              <a:rPr lang="en-US" sz="1800"/>
              <a:t>COME PREPARED TO TALK ABOUT YOUR CHOICE</a:t>
            </a:r>
            <a:r>
              <a:rPr lang="en-US" sz="1800" u="sng"/>
              <a:t>S</a:t>
            </a:r>
            <a:endParaRPr sz="1800"/>
          </a:p>
          <a:p>
            <a:pPr indent="-2616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00"/>
              <a:buChar char="▶"/>
            </a:pPr>
            <a:r>
              <a:rPr lang="en-US" sz="1800"/>
              <a:t>WE WILL FIGURE THIS OUT TOGETHER !!!!</a:t>
            </a:r>
            <a:endParaRPr sz="1800"/>
          </a:p>
        </p:txBody>
      </p:sp>
      <p:pic>
        <p:nvPicPr>
          <p:cNvPr id="211" name="Google Shape;21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"/>
          <p:cNvSpPr txBox="1"/>
          <p:nvPr>
            <p:ph type="title"/>
          </p:nvPr>
        </p:nvSpPr>
        <p:spPr>
          <a:xfrm>
            <a:off x="2671950" y="274650"/>
            <a:ext cx="5786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b="1" lang="en-US"/>
              <a:t>WELCOME TO THE MEETING!</a:t>
            </a:r>
            <a:endParaRPr/>
          </a:p>
        </p:txBody>
      </p:sp>
      <p:sp>
        <p:nvSpPr>
          <p:cNvPr id="139" name="Google Shape;139;p14"/>
          <p:cNvSpPr txBox="1"/>
          <p:nvPr>
            <p:ph idx="1" type="body"/>
          </p:nvPr>
        </p:nvSpPr>
        <p:spPr>
          <a:xfrm>
            <a:off x="685800" y="1736300"/>
            <a:ext cx="7772400" cy="3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▶"/>
            </a:pPr>
            <a:r>
              <a:rPr lang="en-US" sz="2400"/>
              <a:t>While you are waiting, we hope you are ready to entertain us with your creative music.</a:t>
            </a:r>
            <a:endParaRPr/>
          </a:p>
          <a:p>
            <a:pPr indent="-274319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40"/>
              <a:buChar char="▶"/>
            </a:pPr>
            <a:r>
              <a:rPr lang="en-US" sz="2400"/>
              <a:t>Can you guess what this musical code is?</a:t>
            </a:r>
            <a:endParaRPr/>
          </a:p>
          <a:p>
            <a:pPr indent="-14478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 sz="2400"/>
          </a:p>
          <a:p>
            <a:pPr indent="-16637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pic>
        <p:nvPicPr>
          <p:cNvPr descr="Screen Shot 2020-10-02 at 1.56.49 PM.png" id="140" name="Google Shape;14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88988" y="3137525"/>
            <a:ext cx="4352015" cy="365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2685100" y="274650"/>
            <a:ext cx="577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lang="en-US"/>
              <a:t>WHAT’S THE MUSIC?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685800" y="1962825"/>
            <a:ext cx="7772400" cy="33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20"/>
              <a:buChar char="▶"/>
            </a:pPr>
            <a:r>
              <a:rPr lang="en-US" sz="3200"/>
              <a:t>WHO CAN TELL ME WHAT YOU THINK THE MUSIC IS?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720"/>
              <a:buChar char="▶"/>
            </a:pPr>
            <a:r>
              <a:rPr lang="en-US" sz="3200"/>
              <a:t>WHAT MAKES YOU THINK THAT?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720"/>
              <a:buChar char="▶"/>
            </a:pPr>
            <a:r>
              <a:rPr lang="en-US" sz="3200"/>
              <a:t>HOW DID YOU BREAK THE CODE?</a:t>
            </a:r>
            <a:endParaRPr/>
          </a:p>
          <a:p>
            <a:pPr indent="0" lvl="0" marL="6858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720"/>
              <a:buNone/>
            </a:pPr>
            <a:r>
              <a:t/>
            </a:r>
            <a:endParaRPr sz="3200"/>
          </a:p>
          <a:p>
            <a:pPr indent="0" lvl="0" marL="6858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720"/>
              <a:buNone/>
            </a:pPr>
            <a:r>
              <a:rPr lang="en-US" sz="3200"/>
              <a:t>(HAPPY BIRTHDAY TO YOU)</a:t>
            </a:r>
            <a:endParaRPr/>
          </a:p>
          <a:p>
            <a:pPr indent="-16637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16637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pic>
        <p:nvPicPr>
          <p:cNvPr id="148" name="Google Shape;14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/>
          <p:nvPr>
            <p:ph type="title"/>
          </p:nvPr>
        </p:nvSpPr>
        <p:spPr>
          <a:xfrm>
            <a:off x="2828675" y="274650"/>
            <a:ext cx="5629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lang="en-US"/>
              <a:t>(PREP FOR TEAM MANAGERS)</a:t>
            </a:r>
            <a:endParaRPr/>
          </a:p>
        </p:txBody>
      </p:sp>
      <p:sp>
        <p:nvSpPr>
          <p:cNvPr id="154" name="Google Shape;154;p16"/>
          <p:cNvSpPr txBox="1"/>
          <p:nvPr>
            <p:ph idx="1" type="body"/>
          </p:nvPr>
        </p:nvSpPr>
        <p:spPr>
          <a:xfrm>
            <a:off x="685800" y="2042050"/>
            <a:ext cx="77724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SEND MATERIALS TO TEAM MEMBERS IN ADVANCE</a:t>
            </a:r>
            <a:endParaRPr/>
          </a:p>
          <a:p>
            <a:pPr indent="-274319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Char char="▶"/>
            </a:pPr>
            <a:r>
              <a:rPr lang="en-US"/>
              <a:t>AN INDEX CARD</a:t>
            </a:r>
            <a:endParaRPr/>
          </a:p>
          <a:p>
            <a:pPr indent="-274319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Char char="▶"/>
            </a:pPr>
            <a:r>
              <a:rPr lang="en-US"/>
              <a:t>A STRAW</a:t>
            </a:r>
            <a:endParaRPr/>
          </a:p>
          <a:p>
            <a:pPr indent="-274319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Char char="▶"/>
            </a:pPr>
            <a:r>
              <a:rPr lang="en-US"/>
              <a:t>A MAILING LABEL</a:t>
            </a:r>
            <a:endParaRPr/>
          </a:p>
          <a:p>
            <a:pPr indent="-274319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Char char="▶"/>
            </a:pPr>
            <a:r>
              <a:rPr lang="en-US"/>
              <a:t> A RUBBER BAND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</a:pPr>
            <a:r>
              <a:rPr lang="en-US"/>
              <a:t>OR ASK EACH TEAM MEMBER TO PROVIDE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30"/>
              <a:buChar char="▶"/>
            </a:pPr>
            <a:r>
              <a:t/>
            </a:r>
            <a:endParaRPr/>
          </a:p>
          <a:p>
            <a:pPr indent="0" lvl="1" marL="46863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</a:pPr>
            <a:r>
              <a:rPr lang="en-US"/>
              <a:t>(THIS IS ONLY A SUGGESTION. </a:t>
            </a:r>
            <a:endParaRPr/>
          </a:p>
          <a:p>
            <a:pPr indent="0" lvl="1" marL="46863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None/>
            </a:pPr>
            <a:r>
              <a:rPr lang="en-US"/>
              <a:t>FEEL FREE TO USE ANY OTHER IC THAT YOU WISH)</a:t>
            </a:r>
            <a:endParaRPr/>
          </a:p>
        </p:txBody>
      </p:sp>
      <p:pic>
        <p:nvPicPr>
          <p:cNvPr id="155" name="Google Shape;15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2866050" y="274650"/>
            <a:ext cx="559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b="1" lang="en-US"/>
              <a:t>INSTANT CHALLENGE</a:t>
            </a:r>
            <a:endParaRPr/>
          </a:p>
        </p:txBody>
      </p:sp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685800" y="1933725"/>
            <a:ext cx="7772400" cy="45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6161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73"/>
              <a:buChar char="▶"/>
            </a:pPr>
            <a:r>
              <a:rPr b="1" lang="en-US" sz="1650"/>
              <a:t>USING THE MATERIALS  WE HAVE SENT YOU,  WE ARE GOING TO TRY ANOTHER IC</a:t>
            </a:r>
            <a:endParaRPr sz="1800"/>
          </a:p>
          <a:p>
            <a:pPr indent="-261619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73"/>
              <a:buChar char="▶"/>
            </a:pPr>
            <a:r>
              <a:rPr b="1" lang="en-US" sz="1650"/>
              <a:t>PLEASE OPEN THE ENVELOPE AND PLACE THE OBJECTS IN FRONT OF YOU.</a:t>
            </a:r>
            <a:endParaRPr sz="1800"/>
          </a:p>
          <a:p>
            <a:pPr indent="-261619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73"/>
              <a:buChar char="▶"/>
            </a:pPr>
            <a:r>
              <a:rPr b="1" lang="en-US" sz="1650"/>
              <a:t>LET’S EXAMINE THEM</a:t>
            </a:r>
            <a:endParaRPr sz="1800"/>
          </a:p>
          <a:p>
            <a:pPr indent="-261619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73"/>
              <a:buChar char="▶"/>
            </a:pPr>
            <a:r>
              <a:rPr b="1" lang="en-US" sz="1650"/>
              <a:t>THE CARD CAN BE MANIPULATED IN A NUMBER OF WAYS. HOW CAN THAT BE DONE? (FOLDED, ROLLED, ETC.)</a:t>
            </a:r>
            <a:endParaRPr sz="1800"/>
          </a:p>
          <a:p>
            <a:pPr indent="-261619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73"/>
              <a:buChar char="▶"/>
            </a:pPr>
            <a:r>
              <a:rPr b="1" lang="en-US" sz="1650"/>
              <a:t>HOW MIGHT THE STRAW BE USED?  (BENT, TO MAKE SOMETHING LONG OR LONGER, TO BLOW WITH, …)</a:t>
            </a:r>
            <a:endParaRPr sz="1800"/>
          </a:p>
          <a:p>
            <a:pPr indent="-261619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73"/>
              <a:buChar char="▶"/>
            </a:pPr>
            <a:r>
              <a:rPr b="1" lang="en-US" sz="1650"/>
              <a:t>WHAT COULD BE THE PURPOSE OF THE MAILING LABEL?</a:t>
            </a:r>
            <a:endParaRPr sz="1800"/>
          </a:p>
          <a:p>
            <a:pPr indent="-261619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73"/>
              <a:buChar char="▶"/>
            </a:pPr>
            <a:r>
              <a:rPr b="1" lang="en-US" sz="1650"/>
              <a:t>WHAT ARE THE PROPERTIES AND THE USES FOR THE RUBBER BAND? TO PROJECT THINGS, TO HELP HOLD THINGS TOGETHER, ….)</a:t>
            </a:r>
            <a:endParaRPr sz="1800"/>
          </a:p>
          <a:p>
            <a:pPr indent="-174466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73"/>
              <a:buNone/>
            </a:pPr>
            <a:r>
              <a:t/>
            </a:r>
            <a:endParaRPr b="1" sz="1650"/>
          </a:p>
          <a:p>
            <a:pPr indent="-174466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73"/>
              <a:buNone/>
            </a:pPr>
            <a:r>
              <a:t/>
            </a:r>
            <a:endParaRPr b="1" sz="1650"/>
          </a:p>
          <a:p>
            <a:pPr indent="-174466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73"/>
              <a:buNone/>
            </a:pPr>
            <a:r>
              <a:t/>
            </a:r>
            <a:endParaRPr b="1" sz="1650"/>
          </a:p>
        </p:txBody>
      </p:sp>
      <p:pic>
        <p:nvPicPr>
          <p:cNvPr id="162" name="Google Shape;16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type="title"/>
          </p:nvPr>
        </p:nvSpPr>
        <p:spPr>
          <a:xfrm>
            <a:off x="2724350" y="274650"/>
            <a:ext cx="5733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lang="en-US"/>
              <a:t>YOUR CHALLENGE </a:t>
            </a:r>
            <a:endParaRPr/>
          </a:p>
        </p:txBody>
      </p:sp>
      <p:sp>
        <p:nvSpPr>
          <p:cNvPr id="168" name="Google Shape;168;p18"/>
          <p:cNvSpPr txBox="1"/>
          <p:nvPr>
            <p:ph idx="1" type="body"/>
          </p:nvPr>
        </p:nvSpPr>
        <p:spPr>
          <a:xfrm>
            <a:off x="685800" y="1858225"/>
            <a:ext cx="7772400" cy="3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6858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1900"/>
              <a:t>USING EXTENDERS, CONNECTORS, CONTROLLERS…..</a:t>
            </a:r>
            <a:endParaRPr sz="1900"/>
          </a:p>
          <a:p>
            <a:pPr indent="-26797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0"/>
              <a:buChar char="▶"/>
            </a:pPr>
            <a:r>
              <a:rPr lang="en-US" sz="1900"/>
              <a:t>CREATE  AN OBJECT AND DEVICE USING THE MATERIALS GIVEN.</a:t>
            </a:r>
            <a:endParaRPr sz="1900"/>
          </a:p>
          <a:p>
            <a:pPr indent="-26797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0"/>
              <a:buChar char="▶"/>
            </a:pPr>
            <a:r>
              <a:rPr lang="en-US" sz="1900"/>
              <a:t>THE DEVICE SHOULD BE ABLE TO MOVE THE OBJECT FROM ONE LOCATION TO ANOTHER AT LEAST 36 INCHES </a:t>
            </a:r>
            <a:endParaRPr sz="1900"/>
          </a:p>
          <a:p>
            <a:pPr indent="-26797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0"/>
              <a:buChar char="▶"/>
            </a:pPr>
            <a:r>
              <a:rPr lang="en-US" sz="1900"/>
              <a:t>NO DAMAGE MAY BE DONE TO ANYTHING IN YOUR ROOM</a:t>
            </a:r>
            <a:endParaRPr sz="1900"/>
          </a:p>
          <a:p>
            <a:pPr indent="-26797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0"/>
              <a:buChar char="▶"/>
            </a:pPr>
            <a:r>
              <a:rPr lang="en-US" sz="1900"/>
              <a:t>YOU MUST NOT MOVE THE OBJECT BY ANY OTHER MEANS THAN BY THE MATERIALS YOU ARE GIVEN.</a:t>
            </a:r>
            <a:endParaRPr sz="1900"/>
          </a:p>
          <a:p>
            <a:pPr indent="-16637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1900"/>
          </a:p>
          <a:p>
            <a:pPr indent="-26797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0"/>
              <a:buChar char="▶"/>
            </a:pPr>
            <a:r>
              <a:rPr lang="en-US" sz="1900"/>
              <a:t>1 MINUTE TO THINK ABOUT IT STARTS NOW.</a:t>
            </a:r>
            <a:endParaRPr sz="1900"/>
          </a:p>
          <a:p>
            <a:pPr indent="-26797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0"/>
              <a:buChar char="▶"/>
            </a:pPr>
            <a:r>
              <a:rPr lang="en-US" sz="1900"/>
              <a:t>2 MINUTES TO CONSTRUCT YOUR OBJECT AND YOUR DEVICE.</a:t>
            </a:r>
            <a:endParaRPr sz="1900"/>
          </a:p>
          <a:p>
            <a:pPr indent="-267970" lvl="0" marL="3429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0"/>
              <a:buChar char="▶"/>
            </a:pPr>
            <a:r>
              <a:rPr lang="en-US" sz="1900"/>
              <a:t>1 MINUTE TO DEMONSTRATE YOUR SOLUTION</a:t>
            </a:r>
            <a:endParaRPr sz="1900"/>
          </a:p>
        </p:txBody>
      </p:sp>
      <p:pic>
        <p:nvPicPr>
          <p:cNvPr id="169" name="Google Shape;16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type="title"/>
          </p:nvPr>
        </p:nvSpPr>
        <p:spPr>
          <a:xfrm>
            <a:off x="2713000" y="274650"/>
            <a:ext cx="5745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b="1" lang="en-US"/>
              <a:t>INSTANT CHALLENGE DEBRIEF</a:t>
            </a:r>
            <a:endParaRPr/>
          </a:p>
        </p:txBody>
      </p:sp>
      <p:sp>
        <p:nvSpPr>
          <p:cNvPr id="175" name="Google Shape;175;p19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6637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WHAT HAPPENED?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DID YOUR OBJECT MOVE?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DID YOUR DEVICE WORK SUCCESSFULLY?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WHAT WOULD YOU DO IF YOU WERE TO MAKE IMPROVEMENTS AND TRY THIS AGAIN?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DID YOU MAKE USE OF ALL YOUR MATERIALS?</a:t>
            </a:r>
            <a:endParaRPr/>
          </a:p>
          <a:p>
            <a:pPr indent="0" lvl="0" marL="6858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0" lvl="0" marL="6858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pic>
        <p:nvPicPr>
          <p:cNvPr id="176" name="Google Shape;17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/>
          <p:nvPr>
            <p:ph type="title"/>
          </p:nvPr>
        </p:nvSpPr>
        <p:spPr>
          <a:xfrm>
            <a:off x="2563700" y="274650"/>
            <a:ext cx="589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lang="en-US"/>
              <a:t>QUESTIONS AND COMMENTS</a:t>
            </a:r>
            <a:endParaRPr/>
          </a:p>
        </p:txBody>
      </p:sp>
      <p:sp>
        <p:nvSpPr>
          <p:cNvPr id="182" name="Google Shape;182;p20"/>
          <p:cNvSpPr txBox="1"/>
          <p:nvPr>
            <p:ph idx="1" type="body"/>
          </p:nvPr>
        </p:nvSpPr>
        <p:spPr>
          <a:xfrm>
            <a:off x="685800" y="2040500"/>
            <a:ext cx="7772400" cy="32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▶"/>
            </a:pPr>
            <a:r>
              <a:rPr b="1" lang="en-US"/>
              <a:t>WHAT IMPRESSED YOU ABOUT YOUR TEAMMATES’ SOLUTIONS?</a:t>
            </a:r>
            <a:endParaRPr/>
          </a:p>
          <a:p>
            <a:pPr indent="-16637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b="1"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b="1" lang="en-US"/>
              <a:t>HOW DOES THINKING ABOUT THE PROPERTIES OF EACH OBJECT HELP YOU DESIGN YOUR SOLUTION?</a:t>
            </a:r>
            <a:endParaRPr/>
          </a:p>
          <a:p>
            <a:pPr indent="-16637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b="1"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b="1" lang="en-US"/>
              <a:t>WHAT DID YOU LEARN FROM DOING THIS INSTANT CHALLENGE?</a:t>
            </a:r>
            <a:endParaRPr/>
          </a:p>
        </p:txBody>
      </p:sp>
      <p:pic>
        <p:nvPicPr>
          <p:cNvPr id="183" name="Google Shape;18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/>
          <p:nvPr>
            <p:ph type="title"/>
          </p:nvPr>
        </p:nvSpPr>
        <p:spPr>
          <a:xfrm>
            <a:off x="2787650" y="274650"/>
            <a:ext cx="567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ill Sans"/>
              <a:buNone/>
            </a:pPr>
            <a:r>
              <a:rPr b="1" lang="en-US"/>
              <a:t>MUSICAL INSTRUMENTS</a:t>
            </a:r>
            <a:endParaRPr/>
          </a:p>
        </p:txBody>
      </p:sp>
      <p:sp>
        <p:nvSpPr>
          <p:cNvPr id="189" name="Google Shape;189;p21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6637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16637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HAVE YOUR INSTRUMENT READY</a:t>
            </a:r>
            <a:endParaRPr/>
          </a:p>
          <a:p>
            <a:pPr indent="-27432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Char char="▶"/>
            </a:pPr>
            <a:r>
              <a:rPr lang="en-US"/>
              <a:t>HAVE EACH TEAM MEMBER TELL ABOUT THEIR INSTRUMENT</a:t>
            </a:r>
            <a:endParaRPr/>
          </a:p>
          <a:p>
            <a:pPr indent="-274319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Char char="▶"/>
            </a:pPr>
            <a:r>
              <a:rPr lang="en-US"/>
              <a:t>THE CREATIVE NAME OF THE INSTRUMENT</a:t>
            </a:r>
            <a:endParaRPr/>
          </a:p>
          <a:p>
            <a:pPr indent="-274319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Char char="▶"/>
            </a:pPr>
            <a:r>
              <a:rPr lang="en-US"/>
              <a:t>THE TUNE YOU WILL PLAY</a:t>
            </a:r>
            <a:endParaRPr/>
          </a:p>
          <a:p>
            <a:pPr indent="-274319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Char char="▶"/>
            </a:pPr>
            <a:r>
              <a:rPr lang="en-US"/>
              <a:t>PLAY THE TUNE WITH THEIR INSTRUMENT</a:t>
            </a:r>
            <a:endParaRPr/>
          </a:p>
          <a:p>
            <a:pPr indent="-274319" lvl="1" marL="74295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360"/>
              <a:buChar char="▶"/>
            </a:pPr>
            <a:r>
              <a:rPr lang="en-US"/>
              <a:t>EXPLAIN THE CONSTRUCTION OF THE INSTRUMENT AND WHAT MATERIALS WERE USED</a:t>
            </a:r>
            <a:endParaRPr/>
          </a:p>
          <a:p>
            <a:pPr indent="-166370" lvl="0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pic>
        <p:nvPicPr>
          <p:cNvPr id="190" name="Google Shape;19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361450" cy="1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