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315" r:id="rId3"/>
    <p:sldId id="326" r:id="rId4"/>
    <p:sldId id="304" r:id="rId5"/>
    <p:sldId id="316" r:id="rId6"/>
    <p:sldId id="317" r:id="rId7"/>
    <p:sldId id="327" r:id="rId8"/>
    <p:sldId id="328" r:id="rId9"/>
    <p:sldId id="318" r:id="rId10"/>
    <p:sldId id="319" r:id="rId11"/>
    <p:sldId id="320" r:id="rId12"/>
    <p:sldId id="321" r:id="rId13"/>
    <p:sldId id="322" r:id="rId14"/>
    <p:sldId id="323" r:id="rId15"/>
    <p:sldId id="324" r:id="rId16"/>
    <p:sldId id="325" r:id="rId17"/>
    <p:sldId id="329" r:id="rId18"/>
    <p:sldId id="330" r:id="rId19"/>
    <p:sldId id="331" r:id="rId20"/>
    <p:sldId id="332" r:id="rId21"/>
    <p:sldId id="333" r:id="rId22"/>
    <p:sldId id="334" r:id="rId23"/>
    <p:sldId id="335" r:id="rId24"/>
    <p:sldId id="336" r:id="rId25"/>
    <p:sldId id="337" r:id="rId26"/>
    <p:sldId id="338" r:id="rId27"/>
    <p:sldId id="312" r:id="rId28"/>
    <p:sldId id="26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35"/>
    <p:restoredTop sz="92675"/>
  </p:normalViewPr>
  <p:slideViewPr>
    <p:cSldViewPr snapToGrid="0" snapToObjects="1">
      <p:cViewPr varScale="1">
        <p:scale>
          <a:sx n="86" d="100"/>
          <a:sy n="86" d="100"/>
        </p:scale>
        <p:origin x="248"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CB6D-7CAE-C445-8245-40789F07D27D}" type="datetimeFigureOut">
              <a:rPr lang="en-US" smtClean="0"/>
              <a:t>8/14/20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6648C-9DFB-9B43-87FA-5024AB29CEDF}" type="slidenum">
              <a:rPr lang="en-US" smtClean="0"/>
              <a:t>‹#›</a:t>
            </a:fld>
            <a:endParaRPr lang="en-US"/>
          </a:p>
        </p:txBody>
      </p:sp>
    </p:spTree>
    <p:extLst>
      <p:ext uri="{BB962C8B-B14F-4D97-AF65-F5344CB8AC3E}">
        <p14:creationId xmlns:p14="http://schemas.microsoft.com/office/powerpoint/2010/main" val="153970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E24039D-EC63-D041-B5D9-D6F5F37AEB2F}" type="datetime1">
              <a:rPr lang="en-US" smtClean="0"/>
              <a:t>8/14/20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New Hampshire Destination Imagination • nh-di.org</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00B050"/>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0B050"/>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1718441"/>
            <a:ext cx="9601200" cy="41489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88C2A-5AF2-1947-ABC9-1AA23456FD9B}" type="datetime1">
              <a:rPr lang="en-US" smtClean="0"/>
              <a:t>8/14/20</a:t>
            </a:fld>
            <a:endParaRPr lang="en-US" dirty="0"/>
          </a:p>
        </p:txBody>
      </p:sp>
      <p:sp>
        <p:nvSpPr>
          <p:cNvPr id="5" name="Footer Placeholder 4"/>
          <p:cNvSpPr>
            <a:spLocks noGrp="1"/>
          </p:cNvSpPr>
          <p:nvPr>
            <p:ph type="ftr" sz="quarter" idx="11"/>
          </p:nvPr>
        </p:nvSpPr>
        <p:spPr/>
        <p:txBody>
          <a:bodyPr/>
          <a:lstStyle/>
          <a:p>
            <a:r>
              <a:rPr lang="en-US"/>
              <a:t>New Hampshire Destination Imagination • nh-di.org</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442F4-B72A-6049-B21A-9F96820595E7}" type="datetime1">
              <a:rPr lang="en-US" smtClean="0"/>
              <a:t>8/14/20</a:t>
            </a:fld>
            <a:endParaRPr lang="en-US" dirty="0"/>
          </a:p>
        </p:txBody>
      </p:sp>
      <p:sp>
        <p:nvSpPr>
          <p:cNvPr id="5" name="Footer Placeholder 4"/>
          <p:cNvSpPr>
            <a:spLocks noGrp="1"/>
          </p:cNvSpPr>
          <p:nvPr>
            <p:ph type="ftr" sz="quarter" idx="11"/>
          </p:nvPr>
        </p:nvSpPr>
        <p:spPr/>
        <p:txBody>
          <a:bodyPr/>
          <a:lstStyle/>
          <a:p>
            <a:r>
              <a:rPr lang="en-US"/>
              <a:t>New Hampshire Destination Imagination • nh-di.org</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D7462E-C4FC-E849-BB1D-6039253F1E8B}" type="datetime1">
              <a:rPr lang="en-US" smtClean="0"/>
              <a:t>8/14/20</a:t>
            </a:fld>
            <a:endParaRPr lang="en-US" dirty="0"/>
          </a:p>
        </p:txBody>
      </p:sp>
      <p:sp>
        <p:nvSpPr>
          <p:cNvPr id="5" name="Footer Placeholder 4"/>
          <p:cNvSpPr>
            <a:spLocks noGrp="1"/>
          </p:cNvSpPr>
          <p:nvPr>
            <p:ph type="ftr" sz="quarter" idx="11"/>
          </p:nvPr>
        </p:nvSpPr>
        <p:spPr/>
        <p:txBody>
          <a:bodyPr/>
          <a:lstStyle/>
          <a:p>
            <a:r>
              <a:rPr lang="en-US"/>
              <a:t>New Hampshire Destination Imagination • nh-di.org</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29B097A-6444-2D40-B44E-BA868A177587}" type="datetime1">
              <a:rPr lang="en-US" smtClean="0"/>
              <a:t>8/14/20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New Hampshire Destination Imagination • nh-di.org</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1686911"/>
            <a:ext cx="4447786" cy="418049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1686911"/>
            <a:ext cx="4447786" cy="418048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777B5F8-5D25-3B43-ACAF-FC3E3E3CDD87}" type="datetime1">
              <a:rPr lang="en-US" smtClean="0"/>
              <a:t>8/14/20</a:t>
            </a:fld>
            <a:endParaRPr lang="en-US" dirty="0"/>
          </a:p>
        </p:txBody>
      </p:sp>
      <p:sp>
        <p:nvSpPr>
          <p:cNvPr id="6" name="Footer Placeholder 5"/>
          <p:cNvSpPr>
            <a:spLocks noGrp="1"/>
          </p:cNvSpPr>
          <p:nvPr>
            <p:ph type="ftr" sz="quarter" idx="11"/>
          </p:nvPr>
        </p:nvSpPr>
        <p:spPr/>
        <p:txBody>
          <a:bodyPr/>
          <a:lstStyle/>
          <a:p>
            <a:r>
              <a:rPr lang="en-US"/>
              <a:t>New Hampshire Destination Imagination • nh-di.org</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23912"/>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90650" y="178308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2880369"/>
            <a:ext cx="4443984" cy="29870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178308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2880369"/>
            <a:ext cx="4443984" cy="29870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C27795-A06D-0D45-B949-C4E3C3A92DBF}" type="datetime1">
              <a:rPr lang="en-US" smtClean="0"/>
              <a:t>8/14/20</a:t>
            </a:fld>
            <a:endParaRPr lang="en-US" dirty="0"/>
          </a:p>
        </p:txBody>
      </p:sp>
      <p:sp>
        <p:nvSpPr>
          <p:cNvPr id="8" name="Footer Placeholder 7"/>
          <p:cNvSpPr>
            <a:spLocks noGrp="1"/>
          </p:cNvSpPr>
          <p:nvPr>
            <p:ph type="ftr" sz="quarter" idx="11"/>
          </p:nvPr>
        </p:nvSpPr>
        <p:spPr/>
        <p:txBody>
          <a:bodyPr/>
          <a:lstStyle/>
          <a:p>
            <a:r>
              <a:rPr lang="en-US"/>
              <a:t>New Hampshire Destination Imagination • nh-di.org</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BE2A8-1234-1848-A832-C280694BF2A3}" type="datetime1">
              <a:rPr lang="en-US" smtClean="0"/>
              <a:t>8/14/20</a:t>
            </a:fld>
            <a:endParaRPr lang="en-US" dirty="0"/>
          </a:p>
        </p:txBody>
      </p:sp>
      <p:sp>
        <p:nvSpPr>
          <p:cNvPr id="4" name="Footer Placeholder 3"/>
          <p:cNvSpPr>
            <a:spLocks noGrp="1"/>
          </p:cNvSpPr>
          <p:nvPr>
            <p:ph type="ftr" sz="quarter" idx="11"/>
          </p:nvPr>
        </p:nvSpPr>
        <p:spPr/>
        <p:txBody>
          <a:bodyPr/>
          <a:lstStyle/>
          <a:p>
            <a:r>
              <a:rPr lang="en-US"/>
              <a:t>New Hampshire Destination Imagination • nh-di.org</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B11F8-C6A7-244C-B591-2A94886D61A2}" type="datetime1">
              <a:rPr lang="en-US" smtClean="0"/>
              <a:t>8/14/20</a:t>
            </a:fld>
            <a:endParaRPr lang="en-US" dirty="0"/>
          </a:p>
        </p:txBody>
      </p:sp>
      <p:sp>
        <p:nvSpPr>
          <p:cNvPr id="3" name="Footer Placeholder 2"/>
          <p:cNvSpPr>
            <a:spLocks noGrp="1"/>
          </p:cNvSpPr>
          <p:nvPr>
            <p:ph type="ftr" sz="quarter" idx="11"/>
          </p:nvPr>
        </p:nvSpPr>
        <p:spPr/>
        <p:txBody>
          <a:bodyPr/>
          <a:lstStyle/>
          <a:p>
            <a:r>
              <a:rPr lang="en-US"/>
              <a:t>New Hampshire Destination Imagination • nh-di.org</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D66D204-8164-6D40-B7B5-216527367EF5}" type="datetime1">
              <a:rPr lang="en-US" smtClean="0"/>
              <a:t>8/14/20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New Hampshire Destination Imagination • nh-di.org</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723901" y="6453386"/>
            <a:ext cx="3855720" cy="404614"/>
          </a:xfrm>
        </p:spPr>
        <p:txBody>
          <a:bodyPr/>
          <a:lstStyle>
            <a:lvl1pPr>
              <a:defRPr>
                <a:solidFill>
                  <a:schemeClr val="tx2"/>
                </a:solidFill>
              </a:defRPr>
            </a:lvl1pPr>
          </a:lstStyle>
          <a:p>
            <a:r>
              <a:rPr lang="en-US" dirty="0"/>
              <a:t>New Hampshire Destination Imagination • </a:t>
            </a:r>
            <a:r>
              <a:rPr lang="en-US" dirty="0" err="1"/>
              <a:t>nh-di.org</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1"/>
            <a:ext cx="9601200" cy="685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1671145"/>
            <a:ext cx="9601200" cy="41962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3DA2B1B-1766-A443-8E92-0A57796431D3}" type="datetime1">
              <a:rPr lang="en-US" smtClean="0"/>
              <a:t>8/14/20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ctr"/>
            <a:r>
              <a:rPr lang="en-US"/>
              <a:t>New Hampshire Destination Imagination • nh-di.org</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ontserrat" panose="02000505000000020004" pitchFamily="2" charset="77"/>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3200" kern="1200" baseline="0">
          <a:solidFill>
            <a:schemeClr val="tx2"/>
          </a:solidFill>
          <a:latin typeface="Ubuntu" panose="020B0504030602030204" pitchFamily="34" charset="0"/>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0" kern="1200" baseline="0">
          <a:solidFill>
            <a:schemeClr val="tx2"/>
          </a:solidFill>
          <a:latin typeface="Ubuntu" panose="020B0504030602030204" pitchFamily="34" charset="0"/>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kern="1200" baseline="0">
          <a:solidFill>
            <a:schemeClr val="tx2"/>
          </a:solidFill>
          <a:latin typeface="Ubuntu" panose="020B0504030602030204" pitchFamily="34" charset="0"/>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Ubuntu" panose="020B0504030602030204" pitchFamily="34" charset="0"/>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Ubuntu" panose="020B0504030602030204" pitchFamily="34"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nh_di" TargetMode="External"/><Relationship Id="rId2" Type="http://schemas.openxmlformats.org/officeDocument/2006/relationships/hyperlink" Target="http://facebook.com/NHICC"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twitter.com/NH_D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EDBA68-A499-CC46-B268-87A2EBE8D34A}"/>
              </a:ext>
            </a:extLst>
          </p:cNvPr>
          <p:cNvSpPr>
            <a:spLocks noGrp="1"/>
          </p:cNvSpPr>
          <p:nvPr>
            <p:ph type="ctrTitle"/>
          </p:nvPr>
        </p:nvSpPr>
        <p:spPr/>
        <p:txBody>
          <a:bodyPr/>
          <a:lstStyle/>
          <a:p>
            <a:r>
              <a:rPr lang="en-US" cap="small" dirty="0"/>
              <a:t>Paper and Cardboard</a:t>
            </a:r>
          </a:p>
        </p:txBody>
      </p:sp>
      <p:sp>
        <p:nvSpPr>
          <p:cNvPr id="7" name="Subtitle 6">
            <a:extLst>
              <a:ext uri="{FF2B5EF4-FFF2-40B4-BE49-F238E27FC236}">
                <a16:creationId xmlns:a16="http://schemas.microsoft.com/office/drawing/2014/main" id="{5F39ACA1-EF81-1349-B596-94A913CB094A}"/>
              </a:ext>
            </a:extLst>
          </p:cNvPr>
          <p:cNvSpPr>
            <a:spLocks noGrp="1"/>
          </p:cNvSpPr>
          <p:nvPr>
            <p:ph type="subTitle" idx="1"/>
          </p:nvPr>
        </p:nvSpPr>
        <p:spPr>
          <a:xfrm>
            <a:off x="1915128" y="3956279"/>
            <a:ext cx="8361229" cy="1086237"/>
          </a:xfrm>
        </p:spPr>
        <p:txBody>
          <a:bodyPr/>
          <a:lstStyle/>
          <a:p>
            <a:r>
              <a:rPr lang="en-US" dirty="0"/>
              <a:t>Part 4: Sculpting and Carving Cardboard</a:t>
            </a:r>
          </a:p>
        </p:txBody>
      </p:sp>
      <p:sp>
        <p:nvSpPr>
          <p:cNvPr id="8" name="Footer Placeholder 7">
            <a:extLst>
              <a:ext uri="{FF2B5EF4-FFF2-40B4-BE49-F238E27FC236}">
                <a16:creationId xmlns:a16="http://schemas.microsoft.com/office/drawing/2014/main" id="{107B885B-6D49-F34E-AC50-D8A845A26D07}"/>
              </a:ext>
            </a:extLst>
          </p:cNvPr>
          <p:cNvSpPr>
            <a:spLocks noGrp="1"/>
          </p:cNvSpPr>
          <p:nvPr>
            <p:ph type="ftr" sz="quarter" idx="11"/>
          </p:nvPr>
        </p:nvSpPr>
        <p:spPr/>
        <p:txBody>
          <a:bodyPr/>
          <a:lstStyle/>
          <a:p>
            <a:r>
              <a:rPr lang="en-US"/>
              <a:t>New Hampshire Destination Imagination • nh-di.org</a:t>
            </a:r>
            <a:endParaRPr lang="en-US" dirty="0"/>
          </a:p>
        </p:txBody>
      </p:sp>
      <p:pic>
        <p:nvPicPr>
          <p:cNvPr id="10" name="Picture 9">
            <a:extLst>
              <a:ext uri="{FF2B5EF4-FFF2-40B4-BE49-F238E27FC236}">
                <a16:creationId xmlns:a16="http://schemas.microsoft.com/office/drawing/2014/main" id="{A98B7A40-1E7E-6F49-AC22-0889D6C4DEB8}"/>
              </a:ext>
            </a:extLst>
          </p:cNvPr>
          <p:cNvPicPr>
            <a:picLocks noChangeAspect="1"/>
          </p:cNvPicPr>
          <p:nvPr/>
        </p:nvPicPr>
        <p:blipFill>
          <a:blip r:embed="rId2"/>
          <a:stretch>
            <a:fillRect/>
          </a:stretch>
        </p:blipFill>
        <p:spPr>
          <a:xfrm>
            <a:off x="2986247" y="4499397"/>
            <a:ext cx="6218989" cy="559709"/>
          </a:xfrm>
          <a:prstGeom prst="rect">
            <a:avLst/>
          </a:prstGeom>
        </p:spPr>
      </p:pic>
    </p:spTree>
    <p:extLst>
      <p:ext uri="{BB962C8B-B14F-4D97-AF65-F5344CB8AC3E}">
        <p14:creationId xmlns:p14="http://schemas.microsoft.com/office/powerpoint/2010/main" val="350986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4</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lnSpcReduction="10000"/>
          </a:bodyPr>
          <a:lstStyle/>
          <a:p>
            <a:r>
              <a:rPr lang="en-US" dirty="0"/>
              <a:t>For this layer, I could have left in the nearest section of the bedspread, since it was actually much closer to the camera than Lily’s nose.</a:t>
            </a:r>
          </a:p>
          <a:p>
            <a:r>
              <a:rPr lang="en-US" dirty="0"/>
              <a:t>On the other hand, Lily is the subject of the photograph, not the bedspread, so I decided to remove the entire bedspread.</a:t>
            </a:r>
          </a:p>
          <a:p>
            <a:r>
              <a:rPr lang="en-US" dirty="0"/>
              <a:t>Artwork doesn’t necessarily have to be totally accurate!</a:t>
            </a:r>
          </a:p>
          <a:p>
            <a:r>
              <a:rPr lang="en-US" dirty="0"/>
              <a:t> </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6" cy="6857996"/>
          </a:xfrm>
        </p:spPr>
      </p:pic>
    </p:spTree>
    <p:extLst>
      <p:ext uri="{BB962C8B-B14F-4D97-AF65-F5344CB8AC3E}">
        <p14:creationId xmlns:p14="http://schemas.microsoft.com/office/powerpoint/2010/main" val="26367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6</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Lily’s head and front legs were closer to the camera than the rest of her body.</a:t>
            </a:r>
          </a:p>
          <a:p>
            <a:r>
              <a:rPr lang="en-US" dirty="0"/>
              <a:t>So I removed the grayed out portion of her body for this layer, which included two cutouts that were no longer connected to one another. </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5" cy="6857996"/>
          </a:xfrm>
        </p:spPr>
      </p:pic>
    </p:spTree>
    <p:extLst>
      <p:ext uri="{BB962C8B-B14F-4D97-AF65-F5344CB8AC3E}">
        <p14:creationId xmlns:p14="http://schemas.microsoft.com/office/powerpoint/2010/main" val="405392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6</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Taking another fresh copy of the original photograph, this time I lopped off Lilly’s ears (sorry Lily!) and part of her neck.</a:t>
            </a:r>
          </a:p>
          <a:p>
            <a:r>
              <a:rPr lang="en-US" dirty="0"/>
              <a:t>I didn’t feel that I needed to remove any more of her front paws or the toy yet, so I kept that for now.</a:t>
            </a:r>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5" cy="6857995"/>
          </a:xfrm>
        </p:spPr>
      </p:pic>
    </p:spTree>
    <p:extLst>
      <p:ext uri="{BB962C8B-B14F-4D97-AF65-F5344CB8AC3E}">
        <p14:creationId xmlns:p14="http://schemas.microsoft.com/office/powerpoint/2010/main" val="39488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7</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Lily has a long nose that came much closer to the camera than the rest of her face.</a:t>
            </a:r>
          </a:p>
          <a:p>
            <a:r>
              <a:rPr lang="en-US" dirty="0"/>
              <a:t>So I kept this, and removed the rest of the face from this layer.</a:t>
            </a:r>
          </a:p>
          <a:p>
            <a:r>
              <a:rPr lang="en-US" dirty="0"/>
              <a:t>Her paws and the toy also remained.</a:t>
            </a:r>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4" cy="6857995"/>
          </a:xfrm>
        </p:spPr>
      </p:pic>
    </p:spTree>
    <p:extLst>
      <p:ext uri="{BB962C8B-B14F-4D97-AF65-F5344CB8AC3E}">
        <p14:creationId xmlns:p14="http://schemas.microsoft.com/office/powerpoint/2010/main" val="77275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8</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The only change that I made for this layer was the removal of more of Lily’s snout.</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4" cy="6857994"/>
          </a:xfrm>
        </p:spPr>
      </p:pic>
    </p:spTree>
    <p:extLst>
      <p:ext uri="{BB962C8B-B14F-4D97-AF65-F5344CB8AC3E}">
        <p14:creationId xmlns:p14="http://schemas.microsoft.com/office/powerpoint/2010/main" val="397885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9</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This layer included only the front portions of Lily’s paws and the toy.</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3" cy="6857994"/>
          </a:xfrm>
        </p:spPr>
      </p:pic>
    </p:spTree>
    <p:extLst>
      <p:ext uri="{BB962C8B-B14F-4D97-AF65-F5344CB8AC3E}">
        <p14:creationId xmlns:p14="http://schemas.microsoft.com/office/powerpoint/2010/main" val="254357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9</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All that remains in this final layer is Lily’s toy.</a:t>
            </a:r>
          </a:p>
          <a:p>
            <a:r>
              <a:rPr lang="en-US" dirty="0"/>
              <a:t>The front tip of her paw was actually closer to the camera, but I decided that the finished sculpture would probably look better if this layer included only the toy.</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2"/>
            <a:ext cx="5464963" cy="6857992"/>
          </a:xfrm>
        </p:spPr>
      </p:pic>
    </p:spTree>
    <p:extLst>
      <p:ext uri="{BB962C8B-B14F-4D97-AF65-F5344CB8AC3E}">
        <p14:creationId xmlns:p14="http://schemas.microsoft.com/office/powerpoint/2010/main" val="69282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Nearly Done</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This is what the sculpture looked like after I had cut out all of the layers, and stacked them on top of one another.</a:t>
            </a:r>
          </a:p>
          <a:p>
            <a:r>
              <a:rPr lang="en-US" dirty="0"/>
              <a:t>I hadn’t glued everything together yet, in case I decided to change something, but once everything looks good, that would be the final step to complete the sculpture.</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267450" y="2"/>
            <a:ext cx="5143494" cy="6857992"/>
          </a:xfrm>
        </p:spPr>
      </p:pic>
    </p:spTree>
    <p:extLst>
      <p:ext uri="{BB962C8B-B14F-4D97-AF65-F5344CB8AC3E}">
        <p14:creationId xmlns:p14="http://schemas.microsoft.com/office/powerpoint/2010/main" val="303754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Carved Cardboard</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fontScale="92500" lnSpcReduction="20000"/>
          </a:bodyPr>
          <a:lstStyle/>
          <a:p>
            <a:r>
              <a:rPr lang="en-US" dirty="0"/>
              <a:t>Now I’d like to show you a second way to create art using corrugated cardboard.</a:t>
            </a:r>
          </a:p>
          <a:p>
            <a:r>
              <a:rPr lang="en-US" dirty="0"/>
              <a:t>We’ll use the same photo of Lily, but this time I’ve cropped the photo to show only her head, and digitally processed it to create the image on the right.</a:t>
            </a:r>
          </a:p>
          <a:p>
            <a:r>
              <a:rPr lang="en-US" dirty="0"/>
              <a:t>I did this using GIMP, a free software package that’s similar to Adobe Photoshop.</a:t>
            </a:r>
          </a:p>
          <a:p>
            <a:r>
              <a:rPr lang="en-US" dirty="0"/>
              <a:t>I cranked up the contrast, and then applied GIMP’s Photocopy artistic effect.</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5852625" y="1253067"/>
            <a:ext cx="5879162" cy="3867869"/>
          </a:xfrm>
        </p:spPr>
      </p:pic>
    </p:spTree>
    <p:extLst>
      <p:ext uri="{BB962C8B-B14F-4D97-AF65-F5344CB8AC3E}">
        <p14:creationId xmlns:p14="http://schemas.microsoft.com/office/powerpoint/2010/main" val="187668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Tools</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For this project, I used a craft knife, a self-healing cutting mat, and a $5 set of carving tools.</a:t>
            </a:r>
          </a:p>
          <a:p>
            <a:r>
              <a:rPr lang="en-US" dirty="0"/>
              <a:t>If you don’t happen to have a cutting mat, you could use a kitchen cutting board instead to protect the table.</a:t>
            </a:r>
          </a:p>
          <a:p>
            <a:r>
              <a:rPr lang="en-US" dirty="0"/>
              <a:t>A small screwdriver could substitute for the carving tools.</a:t>
            </a:r>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18220" y="84222"/>
            <a:ext cx="6858000" cy="6689557"/>
          </a:xfrm>
        </p:spPr>
      </p:pic>
    </p:spTree>
    <p:extLst>
      <p:ext uri="{BB962C8B-B14F-4D97-AF65-F5344CB8AC3E}">
        <p14:creationId xmlns:p14="http://schemas.microsoft.com/office/powerpoint/2010/main" val="17425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4051300" cy="644236"/>
          </a:xfrm>
        </p:spPr>
        <p:txBody>
          <a:bodyPr>
            <a:noAutofit/>
          </a:bodyPr>
          <a:lstStyle/>
          <a:p>
            <a:r>
              <a:rPr lang="en-US" sz="2800" dirty="0"/>
              <a:t>Cardboard Art</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572126"/>
            <a:ext cx="3855720" cy="4295274"/>
          </a:xfrm>
        </p:spPr>
        <p:txBody>
          <a:bodyPr>
            <a:normAutofit/>
          </a:bodyPr>
          <a:lstStyle/>
          <a:p>
            <a:r>
              <a:rPr lang="en-US" dirty="0"/>
              <a:t>In this presentation, we’ll show you two methods that you can use to carve and sculpt recycled corrugated cardboard to create interesting artwork.</a:t>
            </a:r>
          </a:p>
          <a:p>
            <a:r>
              <a:rPr lang="en-US" dirty="0"/>
              <a:t>Neither technique requires any skill in drawing, because you can start with a photograph.</a:t>
            </a:r>
          </a:p>
          <a:p>
            <a:r>
              <a:rPr lang="en-US" dirty="0"/>
              <a:t>Of course, if you are artistically talented, you could start with a drawing you made instead.</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9" name="Picture Placeholder 8">
            <a:extLst>
              <a:ext uri="{FF2B5EF4-FFF2-40B4-BE49-F238E27FC236}">
                <a16:creationId xmlns:a16="http://schemas.microsoft.com/office/drawing/2014/main" id="{F800C051-AA45-DC41-8C33-FE56A65E25F9}"/>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470358" y="1"/>
            <a:ext cx="6833939" cy="6857999"/>
          </a:xfrm>
        </p:spPr>
      </p:pic>
    </p:spTree>
    <p:extLst>
      <p:ext uri="{BB962C8B-B14F-4D97-AF65-F5344CB8AC3E}">
        <p14:creationId xmlns:p14="http://schemas.microsoft.com/office/powerpoint/2010/main" val="320944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Tape It Down</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I placed the printed image of Lily on top of a sheet of cardboard, and used it as a template for cutting the cardboard.</a:t>
            </a:r>
          </a:p>
          <a:p>
            <a:r>
              <a:rPr lang="en-US" dirty="0"/>
              <a:t>It’s important to make sure that the paper template doesn’t move around as you work with it, so I used masking tape to secure the top edge of the paper to the cardboard. </a:t>
            </a:r>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34263" y="100264"/>
            <a:ext cx="6858000" cy="6657476"/>
          </a:xfrm>
        </p:spPr>
      </p:pic>
    </p:spTree>
    <p:extLst>
      <p:ext uri="{BB962C8B-B14F-4D97-AF65-F5344CB8AC3E}">
        <p14:creationId xmlns:p14="http://schemas.microsoft.com/office/powerpoint/2010/main" val="320061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Carving the Design</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Now I was ready to carve the design into the cardboard.</a:t>
            </a:r>
          </a:p>
          <a:p>
            <a:r>
              <a:rPr lang="en-US" dirty="0"/>
              <a:t>The object here is to cut through the paper top layer of the corrugated cardboard, but not cut all the way through the back of the cardboard.</a:t>
            </a:r>
          </a:p>
          <a:p>
            <a:r>
              <a:rPr lang="en-US" dirty="0"/>
              <a:t>Accidents can happen, though, so I did all of the cutting on my cutting mat.</a:t>
            </a:r>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34262" y="100263"/>
            <a:ext cx="6858000" cy="6657474"/>
          </a:xfrm>
        </p:spPr>
      </p:pic>
    </p:spTree>
    <p:extLst>
      <p:ext uri="{BB962C8B-B14F-4D97-AF65-F5344CB8AC3E}">
        <p14:creationId xmlns:p14="http://schemas.microsoft.com/office/powerpoint/2010/main" val="284467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Finishing the Cut</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fontScale="92500" lnSpcReduction="10000"/>
          </a:bodyPr>
          <a:lstStyle/>
          <a:p>
            <a:r>
              <a:rPr lang="en-US" dirty="0"/>
              <a:t>It isn’t really necessary to complete the cut with the paper template in place.</a:t>
            </a:r>
          </a:p>
          <a:p>
            <a:r>
              <a:rPr lang="en-US" dirty="0"/>
              <a:t>It’s much easier to cut just enough to mark the location of the cut on the cardboard underneath the template.</a:t>
            </a:r>
          </a:p>
          <a:p>
            <a:r>
              <a:rPr lang="en-US" dirty="0"/>
              <a:t>Once I flipped the paper out of the way, it was much easier to make sure that the top layer of the cardboard was cut all along the edge of this part of the paper template.</a:t>
            </a:r>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34264" y="100263"/>
            <a:ext cx="6857998" cy="6657475"/>
          </a:xfrm>
        </p:spPr>
      </p:pic>
    </p:spTree>
    <p:extLst>
      <p:ext uri="{BB962C8B-B14F-4D97-AF65-F5344CB8AC3E}">
        <p14:creationId xmlns:p14="http://schemas.microsoft.com/office/powerpoint/2010/main" val="133030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Exposing the Corrugations</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652337"/>
            <a:ext cx="4104774" cy="4215063"/>
          </a:xfrm>
        </p:spPr>
        <p:txBody>
          <a:bodyPr>
            <a:normAutofit/>
          </a:bodyPr>
          <a:lstStyle/>
          <a:p>
            <a:r>
              <a:rPr lang="en-US" dirty="0"/>
              <a:t>Now I used one of my carving tools to gently pry up the paper that forms the top layer of the cardboard to expose the corrugations beneath it.</a:t>
            </a:r>
          </a:p>
          <a:p>
            <a:r>
              <a:rPr lang="en-US" dirty="0"/>
              <a:t>It helps to use a tool that’s narrow enough to fit into the spaces that separate the corrugations.</a:t>
            </a:r>
          </a:p>
          <a:p>
            <a:r>
              <a:rPr lang="en-US" dirty="0"/>
              <a:t>I think a very small screwdriver would also work well for this.</a:t>
            </a:r>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26242" y="92245"/>
            <a:ext cx="6857999" cy="6673517"/>
          </a:xfrm>
        </p:spPr>
      </p:pic>
    </p:spTree>
    <p:extLst>
      <p:ext uri="{BB962C8B-B14F-4D97-AF65-F5344CB8AC3E}">
        <p14:creationId xmlns:p14="http://schemas.microsoft.com/office/powerpoint/2010/main" val="1244684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Finishing the Cut</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Once I had gently removed all of the paper top layer in this area of the cardboard, I used the carving tool to clean up any loose shreds of cardboard.</a:t>
            </a:r>
          </a:p>
          <a:p>
            <a:r>
              <a:rPr lang="en-US" dirty="0"/>
              <a:t>It might have been helpful to have a pair of tweezers to pull off some of the loose shreds.</a:t>
            </a:r>
          </a:p>
          <a:p>
            <a:r>
              <a:rPr lang="en-US" dirty="0"/>
              <a:t>Now Lily’s right ear was done, and I went on to carve out the other areas of the template.</a:t>
            </a:r>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34265" y="100265"/>
            <a:ext cx="6857996" cy="6657474"/>
          </a:xfrm>
        </p:spPr>
      </p:pic>
    </p:spTree>
    <p:extLst>
      <p:ext uri="{BB962C8B-B14F-4D97-AF65-F5344CB8AC3E}">
        <p14:creationId xmlns:p14="http://schemas.microsoft.com/office/powerpoint/2010/main" val="279342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Some Tips</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fontScale="92500" lnSpcReduction="20000"/>
          </a:bodyPr>
          <a:lstStyle/>
          <a:p>
            <a:r>
              <a:rPr lang="en-US" dirty="0"/>
              <a:t>Work slowly and patiently!</a:t>
            </a:r>
          </a:p>
          <a:p>
            <a:r>
              <a:rPr lang="en-US" dirty="0"/>
              <a:t>Rotate the cardboard to a more comfortable position if that makes it easier to finish a cut.</a:t>
            </a:r>
          </a:p>
          <a:p>
            <a:r>
              <a:rPr lang="en-US" dirty="0"/>
              <a:t>When you put down the craft knife, place it well away from you, and don’t leave it where you could accidentally put your hand on top of the knife and cut your finger like I did.</a:t>
            </a:r>
          </a:p>
          <a:p>
            <a:r>
              <a:rPr lang="en-US" dirty="0"/>
              <a:t>It was only a very slight cut, but please be careful whenever you use a razor sharp knife!</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18220" y="84222"/>
            <a:ext cx="6857999" cy="6689557"/>
          </a:xfrm>
        </p:spPr>
      </p:pic>
    </p:spTree>
    <p:extLst>
      <p:ext uri="{BB962C8B-B14F-4D97-AF65-F5344CB8AC3E}">
        <p14:creationId xmlns:p14="http://schemas.microsoft.com/office/powerpoint/2010/main" val="3122208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Finished!</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Here is the finished carving!</a:t>
            </a:r>
          </a:p>
          <a:p>
            <a:r>
              <a:rPr lang="en-US" dirty="0"/>
              <a:t>You might notice that I didn’t carve out all of the dark areas that appeared in the paper template.</a:t>
            </a:r>
          </a:p>
          <a:p>
            <a:r>
              <a:rPr lang="en-US" dirty="0"/>
              <a:t>Most of those dark areas corresponded to background objects that I felt weren’t important to the finished carving, so I simply left them out.</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rot="5400000">
            <a:off x="5418220" y="84222"/>
            <a:ext cx="6857999" cy="6689557"/>
          </a:xfrm>
        </p:spPr>
      </p:pic>
      <p:pic>
        <p:nvPicPr>
          <p:cNvPr id="6" name="Picture Placeholder 8">
            <a:extLst>
              <a:ext uri="{FF2B5EF4-FFF2-40B4-BE49-F238E27FC236}">
                <a16:creationId xmlns:a16="http://schemas.microsoft.com/office/drawing/2014/main" id="{9D20C6BD-72A9-CC43-902A-9C89FBF717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0358" y="1"/>
            <a:ext cx="6833939" cy="6857999"/>
          </a:xfrm>
          <a:prstGeom prst="rect">
            <a:avLst/>
          </a:prstGeom>
        </p:spPr>
      </p:pic>
    </p:spTree>
    <p:extLst>
      <p:ext uri="{BB962C8B-B14F-4D97-AF65-F5344CB8AC3E}">
        <p14:creationId xmlns:p14="http://schemas.microsoft.com/office/powerpoint/2010/main" val="75993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ED81-131D-3D47-A668-E3E961C5860E}"/>
              </a:ext>
            </a:extLst>
          </p:cNvPr>
          <p:cNvSpPr>
            <a:spLocks noGrp="1"/>
          </p:cNvSpPr>
          <p:nvPr>
            <p:ph type="title"/>
          </p:nvPr>
        </p:nvSpPr>
        <p:spPr/>
        <p:txBody>
          <a:bodyPr>
            <a:normAutofit fontScale="90000"/>
          </a:bodyPr>
          <a:lstStyle/>
          <a:p>
            <a:r>
              <a:rPr lang="en-US" dirty="0"/>
              <a:t>Learn More</a:t>
            </a:r>
          </a:p>
        </p:txBody>
      </p:sp>
      <p:sp>
        <p:nvSpPr>
          <p:cNvPr id="3" name="Content Placeholder 2">
            <a:extLst>
              <a:ext uri="{FF2B5EF4-FFF2-40B4-BE49-F238E27FC236}">
                <a16:creationId xmlns:a16="http://schemas.microsoft.com/office/drawing/2014/main" id="{CECADA89-C0E4-A341-81BC-D08B957DC4C4}"/>
              </a:ext>
            </a:extLst>
          </p:cNvPr>
          <p:cNvSpPr>
            <a:spLocks noGrp="1"/>
          </p:cNvSpPr>
          <p:nvPr>
            <p:ph idx="1"/>
          </p:nvPr>
        </p:nvSpPr>
        <p:spPr>
          <a:xfrm>
            <a:off x="1371600" y="1540933"/>
            <a:ext cx="9601200" cy="4326467"/>
          </a:xfrm>
        </p:spPr>
        <p:txBody>
          <a:bodyPr>
            <a:normAutofit/>
          </a:bodyPr>
          <a:lstStyle/>
          <a:p>
            <a:pPr marL="0" indent="0">
              <a:lnSpc>
                <a:spcPct val="100000"/>
              </a:lnSpc>
              <a:buNone/>
            </a:pPr>
            <a:r>
              <a:rPr lang="en-US" sz="2400" dirty="0"/>
              <a:t>Searching the Internet is the easiest way to find many examples of things that people have made using the two techniques that I’ve described:</a:t>
            </a:r>
          </a:p>
          <a:p>
            <a:pPr marL="862013" indent="-439738">
              <a:lnSpc>
                <a:spcPct val="100000"/>
              </a:lnSpc>
            </a:pPr>
            <a:r>
              <a:rPr lang="en-US" sz="2400" dirty="0"/>
              <a:t>Search for “cardboard relief sculptures” to see photos of layered reliefs like the one that I made of Lily.</a:t>
            </a:r>
          </a:p>
          <a:p>
            <a:pPr marL="862013" indent="-439738"/>
            <a:r>
              <a:rPr lang="en-US" sz="2400" dirty="0"/>
              <a:t>Search for “carved cardboard” to look for carved cardboard portraits like the one that I made of Lily’s head.</a:t>
            </a:r>
          </a:p>
          <a:p>
            <a:pPr marL="530352" lvl="1" indent="0">
              <a:buNone/>
            </a:pPr>
            <a:endParaRPr lang="en-US" sz="1800" dirty="0"/>
          </a:p>
        </p:txBody>
      </p:sp>
      <p:sp>
        <p:nvSpPr>
          <p:cNvPr id="4" name="Footer Placeholder 3">
            <a:extLst>
              <a:ext uri="{FF2B5EF4-FFF2-40B4-BE49-F238E27FC236}">
                <a16:creationId xmlns:a16="http://schemas.microsoft.com/office/drawing/2014/main" id="{0C23BF30-8E00-EC4D-81E4-7C9B2A2E0C2F}"/>
              </a:ext>
            </a:extLst>
          </p:cNvPr>
          <p:cNvSpPr>
            <a:spLocks noGrp="1"/>
          </p:cNvSpPr>
          <p:nvPr>
            <p:ph type="ftr" sz="quarter" idx="11"/>
          </p:nvPr>
        </p:nvSpPr>
        <p:spPr/>
        <p:txBody>
          <a:bodyPr/>
          <a:lstStyle/>
          <a:p>
            <a:r>
              <a:rPr lang="en-US"/>
              <a:t>New Hampshire Destination Imagination • nh-di.org</a:t>
            </a:r>
            <a:endParaRPr lang="en-US" dirty="0"/>
          </a:p>
        </p:txBody>
      </p:sp>
    </p:spTree>
    <p:extLst>
      <p:ext uri="{BB962C8B-B14F-4D97-AF65-F5344CB8AC3E}">
        <p14:creationId xmlns:p14="http://schemas.microsoft.com/office/powerpoint/2010/main" val="409589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928C5B-5124-3340-A467-2ABBC163D83E}"/>
              </a:ext>
            </a:extLst>
          </p:cNvPr>
          <p:cNvSpPr>
            <a:spLocks noGrp="1"/>
          </p:cNvSpPr>
          <p:nvPr>
            <p:ph idx="1"/>
          </p:nvPr>
        </p:nvSpPr>
        <p:spPr/>
        <p:txBody>
          <a:bodyPr/>
          <a:lstStyle/>
          <a:p>
            <a:pPr marL="0" indent="0">
              <a:spcAft>
                <a:spcPts val="800"/>
              </a:spcAft>
              <a:buNone/>
            </a:pPr>
            <a:endParaRPr lang="en-US" dirty="0"/>
          </a:p>
          <a:p>
            <a:pPr marL="0" indent="0">
              <a:spcAft>
                <a:spcPts val="1000"/>
              </a:spcAft>
              <a:buNone/>
            </a:pPr>
            <a:r>
              <a:rPr lang="en-US" sz="2800" dirty="0"/>
              <a:t>That’s all for Part 4, but we have more coming up in Part 5.</a:t>
            </a:r>
            <a:br>
              <a:rPr lang="en-US" sz="2800" dirty="0"/>
            </a:br>
            <a:r>
              <a:rPr lang="en-US" sz="2800" dirty="0"/>
              <a:t>If you enjoyed this workshop, please let us know about it!</a:t>
            </a:r>
          </a:p>
          <a:p>
            <a:pPr marL="987552" lvl="2" indent="0">
              <a:buNone/>
            </a:pPr>
            <a:r>
              <a:rPr lang="en-US" dirty="0">
                <a:hlinkClick r:id="rId2"/>
              </a:rPr>
              <a:t>http://facebook.com/NHICC</a:t>
            </a:r>
            <a:endParaRPr lang="en-US" dirty="0"/>
          </a:p>
          <a:p>
            <a:pPr marL="987552" lvl="2" indent="0">
              <a:buNone/>
            </a:pPr>
            <a:r>
              <a:rPr lang="en-US" dirty="0">
                <a:hlinkClick r:id="rId3"/>
              </a:rPr>
              <a:t>http://www.instagram.com/nh_di</a:t>
            </a:r>
            <a:endParaRPr lang="en-US" dirty="0"/>
          </a:p>
          <a:p>
            <a:pPr marL="987552" lvl="2" indent="0">
              <a:buNone/>
            </a:pPr>
            <a:r>
              <a:rPr lang="en-US" dirty="0">
                <a:hlinkClick r:id="rId4"/>
              </a:rPr>
              <a:t>http://twitter.com/NH_DI</a:t>
            </a:r>
            <a:endParaRPr lang="en-US" dirty="0"/>
          </a:p>
          <a:p>
            <a:pPr marL="0" indent="0">
              <a:buNone/>
            </a:pPr>
            <a:endParaRPr lang="en-US" sz="3600" dirty="0"/>
          </a:p>
        </p:txBody>
      </p:sp>
      <p:sp>
        <p:nvSpPr>
          <p:cNvPr id="4" name="Footer Placeholder 3">
            <a:extLst>
              <a:ext uri="{FF2B5EF4-FFF2-40B4-BE49-F238E27FC236}">
                <a16:creationId xmlns:a16="http://schemas.microsoft.com/office/drawing/2014/main" id="{37DBFA52-FBBE-5C46-85CA-C17B335EE79B}"/>
              </a:ext>
            </a:extLst>
          </p:cNvPr>
          <p:cNvSpPr>
            <a:spLocks noGrp="1"/>
          </p:cNvSpPr>
          <p:nvPr>
            <p:ph type="ftr" sz="quarter" idx="11"/>
          </p:nvPr>
        </p:nvSpPr>
        <p:spPr/>
        <p:txBody>
          <a:bodyPr/>
          <a:lstStyle/>
          <a:p>
            <a:r>
              <a:rPr lang="en-US"/>
              <a:t>New Hampshire Destination Imagination • nh-di.org</a:t>
            </a:r>
            <a:endParaRPr lang="en-US" dirty="0"/>
          </a:p>
        </p:txBody>
      </p:sp>
      <p:pic>
        <p:nvPicPr>
          <p:cNvPr id="6" name="Picture 5">
            <a:extLst>
              <a:ext uri="{FF2B5EF4-FFF2-40B4-BE49-F238E27FC236}">
                <a16:creationId xmlns:a16="http://schemas.microsoft.com/office/drawing/2014/main" id="{F14FDC4A-D95B-A247-89B6-179A1D387814}"/>
              </a:ext>
            </a:extLst>
          </p:cNvPr>
          <p:cNvPicPr>
            <a:picLocks noChangeAspect="1"/>
          </p:cNvPicPr>
          <p:nvPr/>
        </p:nvPicPr>
        <p:blipFill>
          <a:blip r:embed="rId5"/>
          <a:stretch>
            <a:fillRect/>
          </a:stretch>
        </p:blipFill>
        <p:spPr>
          <a:xfrm>
            <a:off x="1371600" y="627959"/>
            <a:ext cx="10160000" cy="914400"/>
          </a:xfrm>
          <a:prstGeom prst="rect">
            <a:avLst/>
          </a:prstGeom>
        </p:spPr>
      </p:pic>
    </p:spTree>
    <p:extLst>
      <p:ext uri="{BB962C8B-B14F-4D97-AF65-F5344CB8AC3E}">
        <p14:creationId xmlns:p14="http://schemas.microsoft.com/office/powerpoint/2010/main" val="51613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4051300" cy="644236"/>
          </a:xfrm>
        </p:spPr>
        <p:txBody>
          <a:bodyPr>
            <a:noAutofit/>
          </a:bodyPr>
          <a:lstStyle/>
          <a:p>
            <a:r>
              <a:rPr lang="en-US" sz="2800" dirty="0"/>
              <a:t>Sculpting Cardboard</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330037"/>
            <a:ext cx="3855720" cy="4537363"/>
          </a:xfrm>
        </p:spPr>
        <p:txBody>
          <a:bodyPr>
            <a:normAutofit lnSpcReduction="10000"/>
          </a:bodyPr>
          <a:lstStyle/>
          <a:p>
            <a:r>
              <a:rPr lang="en-US" dirty="0"/>
              <a:t>The first technique that I’ll show you is a method for combining layers of cardboard to create a </a:t>
            </a:r>
            <a:r>
              <a:rPr lang="en-US" i="1" dirty="0"/>
              <a:t>low relief </a:t>
            </a:r>
            <a:r>
              <a:rPr lang="en-US" dirty="0"/>
              <a:t>sculpture.</a:t>
            </a:r>
          </a:p>
          <a:p>
            <a:r>
              <a:rPr lang="en-US" dirty="0"/>
              <a:t>On the right is a photograph of our subject, my daughter and son-in-law’s dog Lily.</a:t>
            </a:r>
          </a:p>
          <a:p>
            <a:r>
              <a:rPr lang="en-US" dirty="0"/>
              <a:t>Dogs aren’t supposed to be able to climb trees, but Lily managed to chase a lizard up this tree.</a:t>
            </a:r>
          </a:p>
          <a:p>
            <a:r>
              <a:rPr lang="en-US" dirty="0"/>
              <a:t>The lizard got away.</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9" name="Picture Placeholder 8">
            <a:extLst>
              <a:ext uri="{FF2B5EF4-FFF2-40B4-BE49-F238E27FC236}">
                <a16:creationId xmlns:a16="http://schemas.microsoft.com/office/drawing/2014/main" id="{F800C051-AA45-DC41-8C33-FE56A65E25F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387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644236"/>
          </a:xfrm>
        </p:spPr>
        <p:txBody>
          <a:bodyPr>
            <a:noAutofit/>
          </a:bodyPr>
          <a:lstStyle/>
          <a:p>
            <a:r>
              <a:rPr lang="en-US" sz="2800" dirty="0"/>
              <a:t>Choosing a Photo</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330037"/>
            <a:ext cx="3855720" cy="4537363"/>
          </a:xfrm>
        </p:spPr>
        <p:txBody>
          <a:bodyPr>
            <a:normAutofit lnSpcReduction="10000"/>
          </a:bodyPr>
          <a:lstStyle/>
          <a:p>
            <a:r>
              <a:rPr lang="en-US" dirty="0"/>
              <a:t>The photo of Lily in the tree is interesting, but for this project, it’s better to pick a photo with objects at different distances from the camera</a:t>
            </a:r>
          </a:p>
          <a:p>
            <a:r>
              <a:rPr lang="en-US" dirty="0"/>
              <a:t>This photo of Lily includes a toy close to the camera, with her body and tail extending much farther back, and windows in the distant background</a:t>
            </a:r>
          </a:p>
          <a:p>
            <a:r>
              <a:rPr lang="en-US" dirty="0"/>
              <a:t>I started by printing some copies of it on plain paper</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1" b="-110"/>
          <a:stretch/>
        </p:blipFill>
        <p:spPr>
          <a:xfrm>
            <a:off x="6096000" y="0"/>
            <a:ext cx="5486400" cy="6857999"/>
          </a:xfrm>
        </p:spPr>
      </p:pic>
    </p:spTree>
    <p:extLst>
      <p:ext uri="{BB962C8B-B14F-4D97-AF65-F5344CB8AC3E}">
        <p14:creationId xmlns:p14="http://schemas.microsoft.com/office/powerpoint/2010/main" val="320940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855132"/>
          </a:xfrm>
        </p:spPr>
        <p:txBody>
          <a:bodyPr>
            <a:noAutofit/>
          </a:bodyPr>
          <a:lstStyle/>
          <a:p>
            <a:r>
              <a:rPr lang="en-US" sz="2800" dirty="0"/>
              <a:t>Layer 1</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fontScale="92500" lnSpcReduction="10000"/>
          </a:bodyPr>
          <a:lstStyle/>
          <a:p>
            <a:r>
              <a:rPr lang="en-US" dirty="0"/>
              <a:t>I used the printed copies to create layers that contain regions of the photo at varying distances from the camera</a:t>
            </a:r>
          </a:p>
          <a:p>
            <a:r>
              <a:rPr lang="en-US" dirty="0"/>
              <a:t>I took the first copy of the photo and used a scissors to cut away the most distant areas of the background</a:t>
            </a:r>
          </a:p>
          <a:p>
            <a:r>
              <a:rPr lang="en-US" dirty="0"/>
              <a:t>I removed the sections that are grayed out here, eliminating the windows, the table and chair, and the section of bedspread piled up along the far edge of the bed</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0"/>
            <a:ext cx="5464967" cy="6857999"/>
          </a:xfrm>
        </p:spPr>
      </p:pic>
    </p:spTree>
    <p:extLst>
      <p:ext uri="{BB962C8B-B14F-4D97-AF65-F5344CB8AC3E}">
        <p14:creationId xmlns:p14="http://schemas.microsoft.com/office/powerpoint/2010/main" val="31224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2</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For the next layer, I took a fresh copy of the original photo, and also removed the additional areas that are grayed out here</a:t>
            </a:r>
          </a:p>
          <a:p>
            <a:r>
              <a:rPr lang="en-US" dirty="0"/>
              <a:t>I took out a bit more of the bedspread, including the part that was visible beneath Lily’s rear leg</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7" cy="6857997"/>
          </a:xfrm>
        </p:spPr>
      </p:pic>
    </p:spTree>
    <p:extLst>
      <p:ext uri="{BB962C8B-B14F-4D97-AF65-F5344CB8AC3E}">
        <p14:creationId xmlns:p14="http://schemas.microsoft.com/office/powerpoint/2010/main" val="209671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Tracing Cardboard</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After cutting out each layer, I placed the paper cutout on a piece of corrugated cardboard.</a:t>
            </a:r>
          </a:p>
          <a:p>
            <a:r>
              <a:rPr lang="en-US" dirty="0"/>
              <a:t>I used a pencil to mark the outline of the layer on the cardboard, and then cut the along the line that I marked to make a piece of cardboard in the shape of this layer.</a:t>
            </a:r>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rot="5400000">
            <a:off x="5410201" y="857251"/>
            <a:ext cx="6857997" cy="5143497"/>
          </a:xfrm>
        </p:spPr>
      </p:pic>
    </p:spTree>
    <p:extLst>
      <p:ext uri="{BB962C8B-B14F-4D97-AF65-F5344CB8AC3E}">
        <p14:creationId xmlns:p14="http://schemas.microsoft.com/office/powerpoint/2010/main" val="345101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Stacking the Layers</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I stacked the layers on top of one another, beginning with the layer at the back of the photo, and placing each successive layer on top of the one behind it in the photo.</a:t>
            </a:r>
          </a:p>
          <a:p>
            <a:r>
              <a:rPr lang="en-US" dirty="0"/>
              <a:t>This is what it looked like after I placed the second layer on top of the first layer.</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9" name="Picture Placeholder 8">
            <a:extLst>
              <a:ext uri="{FF2B5EF4-FFF2-40B4-BE49-F238E27FC236}">
                <a16:creationId xmlns:a16="http://schemas.microsoft.com/office/drawing/2014/main" id="{F7096F26-F1B0-BF44-85FD-A3D5F4E86D8D}"/>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516379" y="1"/>
            <a:ext cx="6675621" cy="6858000"/>
          </a:xfrm>
        </p:spPr>
      </p:pic>
    </p:spTree>
    <p:extLst>
      <p:ext uri="{BB962C8B-B14F-4D97-AF65-F5344CB8AC3E}">
        <p14:creationId xmlns:p14="http://schemas.microsoft.com/office/powerpoint/2010/main" val="139509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E67-C8BC-B748-94B3-A94B527F99BA}"/>
              </a:ext>
            </a:extLst>
          </p:cNvPr>
          <p:cNvSpPr>
            <a:spLocks noGrp="1"/>
          </p:cNvSpPr>
          <p:nvPr>
            <p:ph type="title"/>
          </p:nvPr>
        </p:nvSpPr>
        <p:spPr>
          <a:xfrm>
            <a:off x="723900" y="685801"/>
            <a:ext cx="3855720" cy="567266"/>
          </a:xfrm>
        </p:spPr>
        <p:txBody>
          <a:bodyPr>
            <a:noAutofit/>
          </a:bodyPr>
          <a:lstStyle/>
          <a:p>
            <a:r>
              <a:rPr lang="en-US" sz="2800" dirty="0"/>
              <a:t>Layer 3</a:t>
            </a:r>
          </a:p>
        </p:txBody>
      </p:sp>
      <p:sp>
        <p:nvSpPr>
          <p:cNvPr id="4" name="Text Placeholder 3">
            <a:extLst>
              <a:ext uri="{FF2B5EF4-FFF2-40B4-BE49-F238E27FC236}">
                <a16:creationId xmlns:a16="http://schemas.microsoft.com/office/drawing/2014/main" id="{CED36210-7CA8-9F4A-9110-CCAAAE713F66}"/>
              </a:ext>
            </a:extLst>
          </p:cNvPr>
          <p:cNvSpPr>
            <a:spLocks noGrp="1"/>
          </p:cNvSpPr>
          <p:nvPr>
            <p:ph type="body" sz="half" idx="2"/>
          </p:nvPr>
        </p:nvSpPr>
        <p:spPr>
          <a:xfrm>
            <a:off x="723900" y="1253067"/>
            <a:ext cx="3855720" cy="4614333"/>
          </a:xfrm>
        </p:spPr>
        <p:txBody>
          <a:bodyPr>
            <a:normAutofit/>
          </a:bodyPr>
          <a:lstStyle/>
          <a:p>
            <a:r>
              <a:rPr lang="en-US" dirty="0"/>
              <a:t>For the third layer, I removed Lily’s tail and rear leg, along with a little bit more of the bedspread.</a:t>
            </a:r>
          </a:p>
          <a:p>
            <a:r>
              <a:rPr lang="en-US" dirty="0"/>
              <a:t>As I removed more and more of the bedspread, I tried to cut along folds in the bedspread that were visible in the original photograph.</a:t>
            </a:r>
          </a:p>
          <a:p>
            <a:r>
              <a:rPr lang="en-US" dirty="0"/>
              <a:t> </a:t>
            </a:r>
          </a:p>
        </p:txBody>
      </p:sp>
      <p:sp>
        <p:nvSpPr>
          <p:cNvPr id="5" name="Footer Placeholder 4">
            <a:extLst>
              <a:ext uri="{FF2B5EF4-FFF2-40B4-BE49-F238E27FC236}">
                <a16:creationId xmlns:a16="http://schemas.microsoft.com/office/drawing/2014/main" id="{255B4190-44DB-0E4F-A058-5BE89834D767}"/>
              </a:ext>
            </a:extLst>
          </p:cNvPr>
          <p:cNvSpPr>
            <a:spLocks noGrp="1"/>
          </p:cNvSpPr>
          <p:nvPr>
            <p:ph type="ftr" sz="quarter" idx="11"/>
          </p:nvPr>
        </p:nvSpPr>
        <p:spPr/>
        <p:txBody>
          <a:bodyPr/>
          <a:lstStyle/>
          <a:p>
            <a:r>
              <a:rPr lang="en-US"/>
              <a:t>New Hampshire Destination Imagination • nh-di.org</a:t>
            </a:r>
            <a:endParaRPr lang="en-US" dirty="0"/>
          </a:p>
        </p:txBody>
      </p:sp>
      <p:pic>
        <p:nvPicPr>
          <p:cNvPr id="8" name="Picture Placeholder 7">
            <a:extLst>
              <a:ext uri="{FF2B5EF4-FFF2-40B4-BE49-F238E27FC236}">
                <a16:creationId xmlns:a16="http://schemas.microsoft.com/office/drawing/2014/main" id="{0DB14E6E-C670-6F41-B038-AAFDC9B5A13B}"/>
              </a:ext>
            </a:extLst>
          </p:cNvPr>
          <p:cNvPicPr>
            <a:picLocks noGrp="1" noChangeAspect="1"/>
          </p:cNvPicPr>
          <p:nvPr>
            <p:ph type="pic" idx="1"/>
          </p:nvPr>
        </p:nvPicPr>
        <p:blipFill>
          <a:blip r:embed="rId2"/>
          <a:srcRect/>
          <a:stretch/>
        </p:blipFill>
        <p:spPr>
          <a:xfrm>
            <a:off x="6106716" y="1"/>
            <a:ext cx="5464966" cy="6857997"/>
          </a:xfrm>
        </p:spPr>
      </p:pic>
    </p:spTree>
    <p:extLst>
      <p:ext uri="{BB962C8B-B14F-4D97-AF65-F5344CB8AC3E}">
        <p14:creationId xmlns:p14="http://schemas.microsoft.com/office/powerpoint/2010/main" val="261121469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3845</TotalTime>
  <Words>1830</Words>
  <Application>Microsoft Macintosh PowerPoint</Application>
  <PresentationFormat>Widescreen</PresentationFormat>
  <Paragraphs>134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Franklin Gothic Book</vt:lpstr>
      <vt:lpstr>Montserrat</vt:lpstr>
      <vt:lpstr>Ubuntu</vt:lpstr>
      <vt:lpstr>Crop</vt:lpstr>
      <vt:lpstr>Paper and Cardboard</vt:lpstr>
      <vt:lpstr>Cardboard Art</vt:lpstr>
      <vt:lpstr>Sculpting Cardboard</vt:lpstr>
      <vt:lpstr>Choosing a Photo</vt:lpstr>
      <vt:lpstr>Layer 1</vt:lpstr>
      <vt:lpstr>Layer 2</vt:lpstr>
      <vt:lpstr>Tracing Cardboard</vt:lpstr>
      <vt:lpstr>Stacking the Layers</vt:lpstr>
      <vt:lpstr>Layer 3</vt:lpstr>
      <vt:lpstr>Layer 4</vt:lpstr>
      <vt:lpstr>Layer 6</vt:lpstr>
      <vt:lpstr>Layer 6</vt:lpstr>
      <vt:lpstr>Layer 7</vt:lpstr>
      <vt:lpstr>Layer 8</vt:lpstr>
      <vt:lpstr>Layer 9</vt:lpstr>
      <vt:lpstr>Layer 9</vt:lpstr>
      <vt:lpstr>Nearly Done</vt:lpstr>
      <vt:lpstr>Carved Cardboard</vt:lpstr>
      <vt:lpstr>Tools</vt:lpstr>
      <vt:lpstr>Tape It Down</vt:lpstr>
      <vt:lpstr>Carving the Design</vt:lpstr>
      <vt:lpstr>Finishing the Cut</vt:lpstr>
      <vt:lpstr>Exposing the Corrugations</vt:lpstr>
      <vt:lpstr>Finishing the Cut</vt:lpstr>
      <vt:lpstr>Some Tips</vt:lpstr>
      <vt:lpstr>Finished!</vt:lpstr>
      <vt:lpstr>Learn More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Cardboard</dc:title>
  <dc:subject/>
  <dc:creator>NH Destination Imagination</dc:creator>
  <cp:keywords/>
  <dc:description/>
  <cp:lastModifiedBy>Microsoft Office User</cp:lastModifiedBy>
  <cp:revision>248</cp:revision>
  <dcterms:created xsi:type="dcterms:W3CDTF">2020-04-11T00:15:37Z</dcterms:created>
  <dcterms:modified xsi:type="dcterms:W3CDTF">2020-08-15T02:24:34Z</dcterms:modified>
  <cp:category/>
</cp:coreProperties>
</file>