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75" r:id="rId3"/>
    <p:sldId id="295" r:id="rId4"/>
    <p:sldId id="270" r:id="rId5"/>
    <p:sldId id="271" r:id="rId6"/>
    <p:sldId id="272" r:id="rId7"/>
    <p:sldId id="273" r:id="rId8"/>
    <p:sldId id="280" r:id="rId9"/>
    <p:sldId id="282" r:id="rId10"/>
    <p:sldId id="285" r:id="rId11"/>
    <p:sldId id="284" r:id="rId12"/>
    <p:sldId id="274" r:id="rId13"/>
    <p:sldId id="283"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10"/>
    <p:restoredTop sz="94666"/>
  </p:normalViewPr>
  <p:slideViewPr>
    <p:cSldViewPr snapToGrid="0" snapToObjects="1">
      <p:cViewPr varScale="1">
        <p:scale>
          <a:sx n="93" d="100"/>
          <a:sy n="93" d="100"/>
        </p:scale>
        <p:origin x="224"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BCB6D-7CAE-C445-8245-40789F07D27D}" type="datetimeFigureOut">
              <a:rPr lang="en-US" smtClean="0"/>
              <a:t>4/12/20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26648C-9DFB-9B43-87FA-5024AB29CEDF}" type="slidenum">
              <a:rPr lang="en-US" smtClean="0"/>
              <a:t>‹#›</a:t>
            </a:fld>
            <a:endParaRPr lang="en-US"/>
          </a:p>
        </p:txBody>
      </p:sp>
    </p:spTree>
    <p:extLst>
      <p:ext uri="{BB962C8B-B14F-4D97-AF65-F5344CB8AC3E}">
        <p14:creationId xmlns:p14="http://schemas.microsoft.com/office/powerpoint/2010/main" val="153970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E24039D-EC63-D041-B5D9-D6F5F37AEB2F}" type="datetime1">
              <a:rPr lang="en-US" smtClean="0"/>
              <a:t>4/12/20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New Hampshire Destination Imagination • nh-di.org</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00B050"/>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00B050"/>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1718441"/>
            <a:ext cx="9601200" cy="41489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288C2A-5AF2-1947-ABC9-1AA23456FD9B}" type="datetime1">
              <a:rPr lang="en-US" smtClean="0"/>
              <a:t>4/12/20</a:t>
            </a:fld>
            <a:endParaRPr lang="en-US" dirty="0"/>
          </a:p>
        </p:txBody>
      </p:sp>
      <p:sp>
        <p:nvSpPr>
          <p:cNvPr id="5" name="Footer Placeholder 4"/>
          <p:cNvSpPr>
            <a:spLocks noGrp="1"/>
          </p:cNvSpPr>
          <p:nvPr>
            <p:ph type="ftr" sz="quarter" idx="11"/>
          </p:nvPr>
        </p:nvSpPr>
        <p:spPr/>
        <p:txBody>
          <a:bodyPr/>
          <a:lstStyle/>
          <a:p>
            <a:r>
              <a:rPr lang="en-US"/>
              <a:t>New Hampshire Destination Imagination • nh-di.org</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442F4-B72A-6049-B21A-9F96820595E7}" type="datetime1">
              <a:rPr lang="en-US" smtClean="0"/>
              <a:t>4/12/20</a:t>
            </a:fld>
            <a:endParaRPr lang="en-US" dirty="0"/>
          </a:p>
        </p:txBody>
      </p:sp>
      <p:sp>
        <p:nvSpPr>
          <p:cNvPr id="5" name="Footer Placeholder 4"/>
          <p:cNvSpPr>
            <a:spLocks noGrp="1"/>
          </p:cNvSpPr>
          <p:nvPr>
            <p:ph type="ftr" sz="quarter" idx="11"/>
          </p:nvPr>
        </p:nvSpPr>
        <p:spPr/>
        <p:txBody>
          <a:bodyPr/>
          <a:lstStyle/>
          <a:p>
            <a:r>
              <a:rPr lang="en-US"/>
              <a:t>New Hampshire Destination Imagination • nh-di.org</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D7462E-C4FC-E849-BB1D-6039253F1E8B}" type="datetime1">
              <a:rPr lang="en-US" smtClean="0"/>
              <a:t>4/12/20</a:t>
            </a:fld>
            <a:endParaRPr lang="en-US" dirty="0"/>
          </a:p>
        </p:txBody>
      </p:sp>
      <p:sp>
        <p:nvSpPr>
          <p:cNvPr id="5" name="Footer Placeholder 4"/>
          <p:cNvSpPr>
            <a:spLocks noGrp="1"/>
          </p:cNvSpPr>
          <p:nvPr>
            <p:ph type="ftr" sz="quarter" idx="11"/>
          </p:nvPr>
        </p:nvSpPr>
        <p:spPr/>
        <p:txBody>
          <a:bodyPr/>
          <a:lstStyle/>
          <a:p>
            <a:r>
              <a:rPr lang="en-US"/>
              <a:t>New Hampshire Destination Imagination • nh-di.org</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29B097A-6444-2D40-B44E-BA868A177587}" type="datetime1">
              <a:rPr lang="en-US" smtClean="0"/>
              <a:t>4/12/20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New Hampshire Destination Imagination • nh-di.org</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1686911"/>
            <a:ext cx="4447786" cy="4180490"/>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1686911"/>
            <a:ext cx="4447786" cy="418048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777B5F8-5D25-3B43-ACAF-FC3E3E3CDD87}" type="datetime1">
              <a:rPr lang="en-US" smtClean="0"/>
              <a:t>4/12/20</a:t>
            </a:fld>
            <a:endParaRPr lang="en-US" dirty="0"/>
          </a:p>
        </p:txBody>
      </p:sp>
      <p:sp>
        <p:nvSpPr>
          <p:cNvPr id="6" name="Footer Placeholder 5"/>
          <p:cNvSpPr>
            <a:spLocks noGrp="1"/>
          </p:cNvSpPr>
          <p:nvPr>
            <p:ph type="ftr" sz="quarter" idx="11"/>
          </p:nvPr>
        </p:nvSpPr>
        <p:spPr/>
        <p:txBody>
          <a:bodyPr/>
          <a:lstStyle/>
          <a:p>
            <a:r>
              <a:rPr lang="en-US"/>
              <a:t>New Hampshire Destination Imagination • nh-di.org</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3912"/>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90650" y="178308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371600" y="2880369"/>
            <a:ext cx="4443984" cy="2987032"/>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178308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2880369"/>
            <a:ext cx="4443984" cy="2987032"/>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27795-A06D-0D45-B949-C4E3C3A92DBF}" type="datetime1">
              <a:rPr lang="en-US" smtClean="0"/>
              <a:t>4/12/20</a:t>
            </a:fld>
            <a:endParaRPr lang="en-US" dirty="0"/>
          </a:p>
        </p:txBody>
      </p:sp>
      <p:sp>
        <p:nvSpPr>
          <p:cNvPr id="8" name="Footer Placeholder 7"/>
          <p:cNvSpPr>
            <a:spLocks noGrp="1"/>
          </p:cNvSpPr>
          <p:nvPr>
            <p:ph type="ftr" sz="quarter" idx="11"/>
          </p:nvPr>
        </p:nvSpPr>
        <p:spPr/>
        <p:txBody>
          <a:bodyPr/>
          <a:lstStyle/>
          <a:p>
            <a:r>
              <a:rPr lang="en-US"/>
              <a:t>New Hampshire Destination Imagination • nh-di.org</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9BE2A8-1234-1848-A832-C280694BF2A3}" type="datetime1">
              <a:rPr lang="en-US" smtClean="0"/>
              <a:t>4/12/20</a:t>
            </a:fld>
            <a:endParaRPr lang="en-US" dirty="0"/>
          </a:p>
        </p:txBody>
      </p:sp>
      <p:sp>
        <p:nvSpPr>
          <p:cNvPr id="4" name="Footer Placeholder 3"/>
          <p:cNvSpPr>
            <a:spLocks noGrp="1"/>
          </p:cNvSpPr>
          <p:nvPr>
            <p:ph type="ftr" sz="quarter" idx="11"/>
          </p:nvPr>
        </p:nvSpPr>
        <p:spPr/>
        <p:txBody>
          <a:bodyPr/>
          <a:lstStyle/>
          <a:p>
            <a:r>
              <a:rPr lang="en-US"/>
              <a:t>New Hampshire Destination Imagination • nh-di.org</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B11F8-C6A7-244C-B591-2A94886D61A2}" type="datetime1">
              <a:rPr lang="en-US" smtClean="0"/>
              <a:t>4/12/20</a:t>
            </a:fld>
            <a:endParaRPr lang="en-US" dirty="0"/>
          </a:p>
        </p:txBody>
      </p:sp>
      <p:sp>
        <p:nvSpPr>
          <p:cNvPr id="3" name="Footer Placeholder 2"/>
          <p:cNvSpPr>
            <a:spLocks noGrp="1"/>
          </p:cNvSpPr>
          <p:nvPr>
            <p:ph type="ftr" sz="quarter" idx="11"/>
          </p:nvPr>
        </p:nvSpPr>
        <p:spPr/>
        <p:txBody>
          <a:bodyPr/>
          <a:lstStyle/>
          <a:p>
            <a:r>
              <a:rPr lang="en-US"/>
              <a:t>New Hampshire Destination Imagination • nh-di.org</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normAutofit/>
          </a:bodyPr>
          <a:lstStyle>
            <a:lvl1pPr marL="0" indent="0">
              <a:lnSpc>
                <a:spcPct val="113000"/>
              </a:lnSpc>
              <a:spcBef>
                <a:spcPts val="0"/>
              </a:spcBef>
              <a:spcAft>
                <a:spcPts val="1500"/>
              </a:spcAft>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D66D204-8164-6D40-B7B5-216527367EF5}" type="datetime1">
              <a:rPr lang="en-US" smtClean="0"/>
              <a:t>4/12/20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New Hampshire Destination Imagination • nh-di.org</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normAutofit/>
          </a:bodyPr>
          <a:lstStyle>
            <a:lvl1pPr marL="0" indent="0">
              <a:lnSpc>
                <a:spcPct val="113000"/>
              </a:lnSpc>
              <a:spcBef>
                <a:spcPts val="0"/>
              </a:spcBef>
              <a:spcAft>
                <a:spcPts val="1500"/>
              </a:spcAft>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a:xfrm>
            <a:off x="723901" y="6453386"/>
            <a:ext cx="3855720" cy="404614"/>
          </a:xfrm>
        </p:spPr>
        <p:txBody>
          <a:bodyPr/>
          <a:lstStyle>
            <a:lvl1pPr>
              <a:defRPr>
                <a:solidFill>
                  <a:schemeClr val="tx2"/>
                </a:solidFill>
              </a:defRPr>
            </a:lvl1pPr>
          </a:lstStyle>
          <a:p>
            <a:r>
              <a:rPr lang="en-US" dirty="0"/>
              <a:t>New Hampshire Destination Imagination • </a:t>
            </a:r>
            <a:r>
              <a:rPr lang="en-US" dirty="0" err="1"/>
              <a:t>nh-di.org</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1"/>
            <a:ext cx="9601200" cy="685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1671145"/>
            <a:ext cx="9601200" cy="41962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3DA2B1B-1766-A443-8E92-0A57796431D3}" type="datetime1">
              <a:rPr lang="en-US" smtClean="0"/>
              <a:t>4/12/20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algn="ctr"/>
            <a:r>
              <a:rPr lang="en-US"/>
              <a:t>New Hampshire Destination Imagination • nh-di.org</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ontserrat" panose="02000505000000020004" pitchFamily="2" charset="77"/>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3200" kern="1200" baseline="0">
          <a:solidFill>
            <a:schemeClr val="tx2"/>
          </a:solidFill>
          <a:latin typeface="Ubuntu" panose="020B0504030602030204" pitchFamily="34" charset="0"/>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800" i="0" kern="1200" baseline="0">
          <a:solidFill>
            <a:schemeClr val="tx2"/>
          </a:solidFill>
          <a:latin typeface="Ubuntu" panose="020B0504030602030204" pitchFamily="34" charset="0"/>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400" kern="1200" baseline="0">
          <a:solidFill>
            <a:schemeClr val="tx2"/>
          </a:solidFill>
          <a:latin typeface="Ubuntu" panose="020B0504030602030204" pitchFamily="34" charset="0"/>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Ubuntu" panose="020B0504030602030204" pitchFamily="34" charset="0"/>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Ubuntu" panose="020B0504030602030204" pitchFamily="34" charset="0"/>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cworld.com/article/1142027/previewinvert.html" TargetMode="External"/><Relationship Id="rId2" Type="http://schemas.openxmlformats.org/officeDocument/2006/relationships/hyperlink" Target="http://www.wikihow.com/Invert-Colours-in-MS-Pai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stagram.com/nh_di" TargetMode="External"/><Relationship Id="rId2" Type="http://schemas.openxmlformats.org/officeDocument/2006/relationships/hyperlink" Target="http://facebook.com/NHICC"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twitter.com/NH_D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BEDBA68-A499-CC46-B268-87A2EBE8D34A}"/>
              </a:ext>
            </a:extLst>
          </p:cNvPr>
          <p:cNvSpPr>
            <a:spLocks noGrp="1"/>
          </p:cNvSpPr>
          <p:nvPr>
            <p:ph type="ctrTitle"/>
          </p:nvPr>
        </p:nvSpPr>
        <p:spPr/>
        <p:txBody>
          <a:bodyPr/>
          <a:lstStyle/>
          <a:p>
            <a:r>
              <a:rPr lang="en-US"/>
              <a:t>Creating Colors</a:t>
            </a:r>
            <a:endParaRPr lang="en-US" dirty="0"/>
          </a:p>
        </p:txBody>
      </p:sp>
      <p:sp>
        <p:nvSpPr>
          <p:cNvPr id="7" name="Subtitle 6">
            <a:extLst>
              <a:ext uri="{FF2B5EF4-FFF2-40B4-BE49-F238E27FC236}">
                <a16:creationId xmlns:a16="http://schemas.microsoft.com/office/drawing/2014/main" id="{5F39ACA1-EF81-1349-B596-94A913CB094A}"/>
              </a:ext>
            </a:extLst>
          </p:cNvPr>
          <p:cNvSpPr>
            <a:spLocks noGrp="1"/>
          </p:cNvSpPr>
          <p:nvPr>
            <p:ph type="subTitle" idx="1"/>
          </p:nvPr>
        </p:nvSpPr>
        <p:spPr>
          <a:xfrm>
            <a:off x="1915128" y="3956279"/>
            <a:ext cx="8361229" cy="1086237"/>
          </a:xfrm>
        </p:spPr>
        <p:txBody>
          <a:bodyPr/>
          <a:lstStyle/>
          <a:p>
            <a:r>
              <a:rPr lang="en-US" dirty="0"/>
              <a:t>Part 3: Cones, color, curves, and afterimages!</a:t>
            </a:r>
          </a:p>
        </p:txBody>
      </p:sp>
      <p:sp>
        <p:nvSpPr>
          <p:cNvPr id="8" name="Footer Placeholder 7">
            <a:extLst>
              <a:ext uri="{FF2B5EF4-FFF2-40B4-BE49-F238E27FC236}">
                <a16:creationId xmlns:a16="http://schemas.microsoft.com/office/drawing/2014/main" id="{107B885B-6D49-F34E-AC50-D8A845A26D07}"/>
              </a:ext>
            </a:extLst>
          </p:cNvPr>
          <p:cNvSpPr>
            <a:spLocks noGrp="1"/>
          </p:cNvSpPr>
          <p:nvPr>
            <p:ph type="ftr" sz="quarter" idx="11"/>
          </p:nvPr>
        </p:nvSpPr>
        <p:spPr/>
        <p:txBody>
          <a:bodyPr/>
          <a:lstStyle/>
          <a:p>
            <a:r>
              <a:rPr lang="en-US"/>
              <a:t>New Hampshire Destination Imagination • nh-di.org</a:t>
            </a:r>
            <a:endParaRPr lang="en-US" dirty="0"/>
          </a:p>
        </p:txBody>
      </p:sp>
      <p:pic>
        <p:nvPicPr>
          <p:cNvPr id="10" name="Picture 9">
            <a:extLst>
              <a:ext uri="{FF2B5EF4-FFF2-40B4-BE49-F238E27FC236}">
                <a16:creationId xmlns:a16="http://schemas.microsoft.com/office/drawing/2014/main" id="{A98B7A40-1E7E-6F49-AC22-0889D6C4DEB8}"/>
              </a:ext>
            </a:extLst>
          </p:cNvPr>
          <p:cNvPicPr>
            <a:picLocks noChangeAspect="1"/>
          </p:cNvPicPr>
          <p:nvPr/>
        </p:nvPicPr>
        <p:blipFill>
          <a:blip r:embed="rId2"/>
          <a:stretch>
            <a:fillRect/>
          </a:stretch>
        </p:blipFill>
        <p:spPr>
          <a:xfrm>
            <a:off x="2986247" y="4499397"/>
            <a:ext cx="6218989" cy="559709"/>
          </a:xfrm>
          <a:prstGeom prst="rect">
            <a:avLst/>
          </a:prstGeom>
        </p:spPr>
      </p:pic>
    </p:spTree>
    <p:extLst>
      <p:ext uri="{BB962C8B-B14F-4D97-AF65-F5344CB8AC3E}">
        <p14:creationId xmlns:p14="http://schemas.microsoft.com/office/powerpoint/2010/main" val="350986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A3CD-F160-134E-890C-E8AD0074E488}"/>
              </a:ext>
            </a:extLst>
          </p:cNvPr>
          <p:cNvSpPr>
            <a:spLocks noGrp="1"/>
          </p:cNvSpPr>
          <p:nvPr>
            <p:ph type="title"/>
          </p:nvPr>
        </p:nvSpPr>
        <p:spPr/>
        <p:txBody>
          <a:bodyPr>
            <a:normAutofit fontScale="90000"/>
          </a:bodyPr>
          <a:lstStyle/>
          <a:p>
            <a:r>
              <a:rPr lang="en-US" dirty="0"/>
              <a:t>Why Did You See the Afterimage?</a:t>
            </a:r>
          </a:p>
        </p:txBody>
      </p:sp>
      <p:sp>
        <p:nvSpPr>
          <p:cNvPr id="3" name="Content Placeholder 2">
            <a:extLst>
              <a:ext uri="{FF2B5EF4-FFF2-40B4-BE49-F238E27FC236}">
                <a16:creationId xmlns:a16="http://schemas.microsoft.com/office/drawing/2014/main" id="{0918770A-2B6A-CF49-8200-3E0A5F2E8070}"/>
              </a:ext>
            </a:extLst>
          </p:cNvPr>
          <p:cNvSpPr>
            <a:spLocks noGrp="1"/>
          </p:cNvSpPr>
          <p:nvPr>
            <p:ph idx="1"/>
          </p:nvPr>
        </p:nvSpPr>
        <p:spPr/>
        <p:txBody>
          <a:bodyPr>
            <a:normAutofit/>
          </a:bodyPr>
          <a:lstStyle/>
          <a:p>
            <a:r>
              <a:rPr lang="en-US" sz="2800" dirty="0"/>
              <a:t>When you looked away, your red cones were better equipped to get your brain to pay attention to their signals, so even though the light coming into your eyes wasn’t red, those areas of the afterimage looked red</a:t>
            </a:r>
          </a:p>
          <a:p>
            <a:r>
              <a:rPr lang="en-US" sz="2800" dirty="0"/>
              <a:t>In the same way, the yellow field behind the stars in the flag overstimulated your red and green cones, so you saw blue in that part of the afterimage</a:t>
            </a:r>
          </a:p>
          <a:p>
            <a:r>
              <a:rPr lang="en-US" sz="2800" dirty="0"/>
              <a:t>Cyan and red are </a:t>
            </a:r>
            <a:r>
              <a:rPr lang="en-US" sz="2800" i="1" dirty="0"/>
              <a:t>complementary colors</a:t>
            </a:r>
            <a:r>
              <a:rPr lang="en-US" sz="2800" dirty="0"/>
              <a:t>, just as yellow is the complementary color of blue</a:t>
            </a:r>
          </a:p>
          <a:p>
            <a:endParaRPr lang="en-US" dirty="0"/>
          </a:p>
        </p:txBody>
      </p:sp>
      <p:sp>
        <p:nvSpPr>
          <p:cNvPr id="4" name="Footer Placeholder 3">
            <a:extLst>
              <a:ext uri="{FF2B5EF4-FFF2-40B4-BE49-F238E27FC236}">
                <a16:creationId xmlns:a16="http://schemas.microsoft.com/office/drawing/2014/main" id="{1A7362F0-D85C-CE41-86CD-CB2518750B7C}"/>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2663287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A3CD-F160-134E-890C-E8AD0074E488}"/>
              </a:ext>
            </a:extLst>
          </p:cNvPr>
          <p:cNvSpPr>
            <a:spLocks noGrp="1"/>
          </p:cNvSpPr>
          <p:nvPr>
            <p:ph type="title"/>
          </p:nvPr>
        </p:nvSpPr>
        <p:spPr/>
        <p:txBody>
          <a:bodyPr>
            <a:normAutofit fontScale="90000"/>
          </a:bodyPr>
          <a:lstStyle/>
          <a:p>
            <a:r>
              <a:rPr lang="en-US" dirty="0"/>
              <a:t>Design Your Own Afterimages</a:t>
            </a:r>
          </a:p>
        </p:txBody>
      </p:sp>
      <p:sp>
        <p:nvSpPr>
          <p:cNvPr id="3" name="Content Placeholder 2">
            <a:extLst>
              <a:ext uri="{FF2B5EF4-FFF2-40B4-BE49-F238E27FC236}">
                <a16:creationId xmlns:a16="http://schemas.microsoft.com/office/drawing/2014/main" id="{0918770A-2B6A-CF49-8200-3E0A5F2E8070}"/>
              </a:ext>
            </a:extLst>
          </p:cNvPr>
          <p:cNvSpPr>
            <a:spLocks noGrp="1"/>
          </p:cNvSpPr>
          <p:nvPr>
            <p:ph idx="1"/>
          </p:nvPr>
        </p:nvSpPr>
        <p:spPr/>
        <p:txBody>
          <a:bodyPr>
            <a:normAutofit fontScale="92500" lnSpcReduction="10000"/>
          </a:bodyPr>
          <a:lstStyle/>
          <a:p>
            <a:pPr marL="0" indent="0">
              <a:buNone/>
            </a:pPr>
            <a:r>
              <a:rPr lang="en-US" dirty="0"/>
              <a:t>You can design your own afterimages by using a computer to invert the colors in a picture</a:t>
            </a:r>
          </a:p>
          <a:p>
            <a:r>
              <a:rPr lang="en-US" dirty="0"/>
              <a:t>To do this in Microsoft Paint, select the entire image, right-click on the image, and choose </a:t>
            </a:r>
            <a:r>
              <a:rPr lang="en-US" b="1" dirty="0"/>
              <a:t>Invert color</a:t>
            </a:r>
            <a:r>
              <a:rPr lang="en-US" dirty="0"/>
              <a:t> when the popup menu appears:</a:t>
            </a:r>
          </a:p>
          <a:p>
            <a:pPr lvl="1"/>
            <a:r>
              <a:rPr lang="en-US" sz="2200" dirty="0">
                <a:hlinkClick r:id="rId2"/>
              </a:rPr>
              <a:t>http://www.wikihow.com/Invert-Colours-in-MS-Paint</a:t>
            </a:r>
            <a:endParaRPr lang="en-US" sz="2200" dirty="0"/>
          </a:p>
          <a:p>
            <a:r>
              <a:rPr lang="en-US" dirty="0"/>
              <a:t>To do this using Apple Preview on a Mac:</a:t>
            </a:r>
          </a:p>
          <a:p>
            <a:pPr lvl="1"/>
            <a:r>
              <a:rPr lang="en-US" sz="2200" dirty="0">
                <a:hlinkClick r:id="rId3"/>
              </a:rPr>
              <a:t>http://www.macworld.com/article/1142027/previewinvert.html</a:t>
            </a:r>
            <a:endParaRPr lang="en-US" sz="2200" dirty="0"/>
          </a:p>
          <a:p>
            <a:pPr marL="0" indent="0">
              <a:buNone/>
            </a:pPr>
            <a:r>
              <a:rPr lang="en-US" dirty="0"/>
              <a:t>This is how we created the image on the next slide!</a:t>
            </a:r>
          </a:p>
        </p:txBody>
      </p:sp>
      <p:sp>
        <p:nvSpPr>
          <p:cNvPr id="4" name="Footer Placeholder 3">
            <a:extLst>
              <a:ext uri="{FF2B5EF4-FFF2-40B4-BE49-F238E27FC236}">
                <a16:creationId xmlns:a16="http://schemas.microsoft.com/office/drawing/2014/main" id="{1A7362F0-D85C-CE41-86CD-CB2518750B7C}"/>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67081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2F1D15-8F04-A344-A455-495D51084DF4}"/>
              </a:ext>
            </a:extLst>
          </p:cNvPr>
          <p:cNvSpPr>
            <a:spLocks noGrp="1"/>
          </p:cNvSpPr>
          <p:nvPr>
            <p:ph type="ftr" sz="quarter" idx="11"/>
          </p:nvPr>
        </p:nvSpPr>
        <p:spPr/>
        <p:txBody>
          <a:bodyPr/>
          <a:lstStyle/>
          <a:p>
            <a:r>
              <a:rPr lang="en-US"/>
              <a:t>New Hampshire Destination Imagination • nh-di.org</a:t>
            </a:r>
            <a:endParaRPr lang="en-US" dirty="0"/>
          </a:p>
        </p:txBody>
      </p:sp>
      <p:pic>
        <p:nvPicPr>
          <p:cNvPr id="4" name="Picture 3">
            <a:extLst>
              <a:ext uri="{FF2B5EF4-FFF2-40B4-BE49-F238E27FC236}">
                <a16:creationId xmlns:a16="http://schemas.microsoft.com/office/drawing/2014/main" id="{CE5ADB02-3326-954C-BD71-FC607A8C6D8A}"/>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10842" t="11130" r="10840" b="11608"/>
          <a:stretch/>
        </p:blipFill>
        <p:spPr>
          <a:xfrm>
            <a:off x="3115497" y="488694"/>
            <a:ext cx="5961006" cy="5880612"/>
          </a:xfrm>
          <a:prstGeom prst="rect">
            <a:avLst/>
          </a:prstGeom>
        </p:spPr>
      </p:pic>
    </p:spTree>
    <p:extLst>
      <p:ext uri="{BB962C8B-B14F-4D97-AF65-F5344CB8AC3E}">
        <p14:creationId xmlns:p14="http://schemas.microsoft.com/office/powerpoint/2010/main" val="808459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49A2-1E22-A648-8224-3BF80AF4F383}"/>
              </a:ext>
            </a:extLst>
          </p:cNvPr>
          <p:cNvSpPr>
            <a:spLocks noGrp="1"/>
          </p:cNvSpPr>
          <p:nvPr>
            <p:ph type="title"/>
          </p:nvPr>
        </p:nvSpPr>
        <p:spPr/>
        <p:txBody>
          <a:bodyPr>
            <a:normAutofit fontScale="90000"/>
          </a:bodyPr>
          <a:lstStyle/>
          <a:p>
            <a:r>
              <a:rPr lang="en-US" dirty="0"/>
              <a:t>Tips for Creating Afterimages</a:t>
            </a:r>
          </a:p>
        </p:txBody>
      </p:sp>
      <p:sp>
        <p:nvSpPr>
          <p:cNvPr id="3" name="Content Placeholder 2">
            <a:extLst>
              <a:ext uri="{FF2B5EF4-FFF2-40B4-BE49-F238E27FC236}">
                <a16:creationId xmlns:a16="http://schemas.microsoft.com/office/drawing/2014/main" id="{0CE0425C-56A6-8E4D-84C5-E618093C3AAC}"/>
              </a:ext>
            </a:extLst>
          </p:cNvPr>
          <p:cNvSpPr>
            <a:spLocks noGrp="1"/>
          </p:cNvSpPr>
          <p:nvPr>
            <p:ph idx="1"/>
          </p:nvPr>
        </p:nvSpPr>
        <p:spPr/>
        <p:txBody>
          <a:bodyPr>
            <a:normAutofit fontScale="92500" lnSpcReduction="10000"/>
          </a:bodyPr>
          <a:lstStyle/>
          <a:p>
            <a:r>
              <a:rPr lang="en-US" dirty="0"/>
              <a:t>It’s difficult to avoid moving your eyes a little bit while you’re staring at the inverted image, which makes the afterimage a bit fuzzy and obscures all fine detail</a:t>
            </a:r>
          </a:p>
          <a:p>
            <a:r>
              <a:rPr lang="en-US" dirty="0"/>
              <a:t>This is why you’ll get the best results if you start with an image with large areas of the same color</a:t>
            </a:r>
          </a:p>
          <a:p>
            <a:r>
              <a:rPr lang="en-US" dirty="0"/>
              <a:t>Photographs of faces usually work well, so try this using a picture of someone you know, or perhaps a famous celebrity or historical figure</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AF1155AB-9845-964D-981A-9ABB31B299F8}"/>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343356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28C5B-5124-3340-A467-2ABBC163D83E}"/>
              </a:ext>
            </a:extLst>
          </p:cNvPr>
          <p:cNvSpPr>
            <a:spLocks noGrp="1"/>
          </p:cNvSpPr>
          <p:nvPr>
            <p:ph idx="1"/>
          </p:nvPr>
        </p:nvSpPr>
        <p:spPr/>
        <p:txBody>
          <a:bodyPr/>
          <a:lstStyle/>
          <a:p>
            <a:pPr marL="0" indent="0">
              <a:spcAft>
                <a:spcPts val="800"/>
              </a:spcAft>
              <a:buNone/>
            </a:pPr>
            <a:endParaRPr lang="en-US" dirty="0"/>
          </a:p>
          <a:p>
            <a:pPr marL="0" indent="0">
              <a:spcAft>
                <a:spcPts val="1000"/>
              </a:spcAft>
              <a:buNone/>
            </a:pPr>
            <a:r>
              <a:rPr lang="en-US" sz="2800" dirty="0"/>
              <a:t>That’s all for Part 3, but we have more coming </a:t>
            </a:r>
            <a:r>
              <a:rPr lang="en-US" sz="2800"/>
              <a:t>up in </a:t>
            </a:r>
            <a:r>
              <a:rPr lang="en-US" sz="2800" dirty="0"/>
              <a:t>Part 4. If you enjoyed this workshop on colors, please let us know about it!</a:t>
            </a:r>
          </a:p>
          <a:p>
            <a:pPr marL="987552" lvl="2" indent="0">
              <a:buNone/>
            </a:pPr>
            <a:r>
              <a:rPr lang="en-US" dirty="0">
                <a:hlinkClick r:id="rId2"/>
              </a:rPr>
              <a:t>http://facebook.com/NHICC</a:t>
            </a:r>
            <a:endParaRPr lang="en-US" dirty="0"/>
          </a:p>
          <a:p>
            <a:pPr marL="987552" lvl="2" indent="0">
              <a:buNone/>
            </a:pPr>
            <a:r>
              <a:rPr lang="en-US" dirty="0">
                <a:hlinkClick r:id="rId3"/>
              </a:rPr>
              <a:t>http://www.instagram.com/nh_di</a:t>
            </a:r>
            <a:endParaRPr lang="en-US" dirty="0"/>
          </a:p>
          <a:p>
            <a:pPr marL="987552" lvl="2" indent="0">
              <a:buNone/>
            </a:pPr>
            <a:r>
              <a:rPr lang="en-US" dirty="0">
                <a:hlinkClick r:id="rId4"/>
              </a:rPr>
              <a:t>http://twitter.com/NH_DI</a:t>
            </a:r>
            <a:endParaRPr lang="en-US" dirty="0"/>
          </a:p>
          <a:p>
            <a:pPr marL="0" indent="0">
              <a:buNone/>
            </a:pPr>
            <a:endParaRPr lang="en-US" sz="3600" dirty="0"/>
          </a:p>
        </p:txBody>
      </p:sp>
      <p:sp>
        <p:nvSpPr>
          <p:cNvPr id="4" name="Footer Placeholder 3">
            <a:extLst>
              <a:ext uri="{FF2B5EF4-FFF2-40B4-BE49-F238E27FC236}">
                <a16:creationId xmlns:a16="http://schemas.microsoft.com/office/drawing/2014/main" id="{37DBFA52-FBBE-5C46-85CA-C17B335EE79B}"/>
              </a:ext>
            </a:extLst>
          </p:cNvPr>
          <p:cNvSpPr>
            <a:spLocks noGrp="1"/>
          </p:cNvSpPr>
          <p:nvPr>
            <p:ph type="ftr" sz="quarter" idx="11"/>
          </p:nvPr>
        </p:nvSpPr>
        <p:spPr/>
        <p:txBody>
          <a:bodyPr/>
          <a:lstStyle/>
          <a:p>
            <a:r>
              <a:rPr lang="en-US"/>
              <a:t>New Hampshire Destination Imagination • nh-di.org</a:t>
            </a:r>
            <a:endParaRPr lang="en-US" dirty="0"/>
          </a:p>
        </p:txBody>
      </p:sp>
      <p:pic>
        <p:nvPicPr>
          <p:cNvPr id="6" name="Picture 5">
            <a:extLst>
              <a:ext uri="{FF2B5EF4-FFF2-40B4-BE49-F238E27FC236}">
                <a16:creationId xmlns:a16="http://schemas.microsoft.com/office/drawing/2014/main" id="{F14FDC4A-D95B-A247-89B6-179A1D387814}"/>
              </a:ext>
            </a:extLst>
          </p:cNvPr>
          <p:cNvPicPr>
            <a:picLocks noChangeAspect="1"/>
          </p:cNvPicPr>
          <p:nvPr/>
        </p:nvPicPr>
        <p:blipFill>
          <a:blip r:embed="rId5"/>
          <a:stretch>
            <a:fillRect/>
          </a:stretch>
        </p:blipFill>
        <p:spPr>
          <a:xfrm>
            <a:off x="1371600" y="627959"/>
            <a:ext cx="10160000" cy="914400"/>
          </a:xfrm>
          <a:prstGeom prst="rect">
            <a:avLst/>
          </a:prstGeom>
        </p:spPr>
      </p:pic>
    </p:spTree>
    <p:extLst>
      <p:ext uri="{BB962C8B-B14F-4D97-AF65-F5344CB8AC3E}">
        <p14:creationId xmlns:p14="http://schemas.microsoft.com/office/powerpoint/2010/main" val="51613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43BB-F3FD-7247-919B-82FABCAB42C1}"/>
              </a:ext>
            </a:extLst>
          </p:cNvPr>
          <p:cNvSpPr>
            <a:spLocks noGrp="1"/>
          </p:cNvSpPr>
          <p:nvPr>
            <p:ph type="title"/>
          </p:nvPr>
        </p:nvSpPr>
        <p:spPr/>
        <p:txBody>
          <a:bodyPr>
            <a:normAutofit fontScale="90000"/>
          </a:bodyPr>
          <a:lstStyle/>
          <a:p>
            <a:r>
              <a:rPr lang="en-US" dirty="0"/>
              <a:t>Let’s Review: The Nature of Light</a:t>
            </a:r>
          </a:p>
        </p:txBody>
      </p:sp>
      <p:sp>
        <p:nvSpPr>
          <p:cNvPr id="3" name="Content Placeholder 2">
            <a:extLst>
              <a:ext uri="{FF2B5EF4-FFF2-40B4-BE49-F238E27FC236}">
                <a16:creationId xmlns:a16="http://schemas.microsoft.com/office/drawing/2014/main" id="{25DA49CA-7733-BC48-ACCC-686F4E3B29C5}"/>
              </a:ext>
            </a:extLst>
          </p:cNvPr>
          <p:cNvSpPr>
            <a:spLocks noGrp="1"/>
          </p:cNvSpPr>
          <p:nvPr>
            <p:ph idx="1"/>
          </p:nvPr>
        </p:nvSpPr>
        <p:spPr/>
        <p:txBody>
          <a:bodyPr/>
          <a:lstStyle/>
          <a:p>
            <a:r>
              <a:rPr lang="en-US" dirty="0"/>
              <a:t>Sunlight contains colors of all wavelengths, from the longest (red), to orange, yellow, green, blue, indigo, and the shortest wavelength that you can see (violet)</a:t>
            </a:r>
          </a:p>
          <a:p>
            <a:r>
              <a:rPr lang="en-US" dirty="0"/>
              <a:t>Sunlight consists of a continuous range of colors, and not just those 7 colors</a:t>
            </a:r>
          </a:p>
        </p:txBody>
      </p:sp>
      <p:sp>
        <p:nvSpPr>
          <p:cNvPr id="4" name="Footer Placeholder 3">
            <a:extLst>
              <a:ext uri="{FF2B5EF4-FFF2-40B4-BE49-F238E27FC236}">
                <a16:creationId xmlns:a16="http://schemas.microsoft.com/office/drawing/2014/main" id="{1CB5B6D5-8C62-704C-A8B6-CE78B20D180C}"/>
              </a:ext>
            </a:extLst>
          </p:cNvPr>
          <p:cNvSpPr>
            <a:spLocks noGrp="1"/>
          </p:cNvSpPr>
          <p:nvPr>
            <p:ph type="ftr" sz="quarter" idx="11"/>
          </p:nvPr>
        </p:nvSpPr>
        <p:spPr/>
        <p:txBody>
          <a:bodyPr/>
          <a:lstStyle/>
          <a:p>
            <a:r>
              <a:rPr lang="en-US"/>
              <a:t>New Hampshire Destination Imagination • nh-di.org</a:t>
            </a:r>
            <a:endParaRPr lang="en-US" dirty="0"/>
          </a:p>
        </p:txBody>
      </p:sp>
      <p:pic>
        <p:nvPicPr>
          <p:cNvPr id="6" name="Picture 5">
            <a:extLst>
              <a:ext uri="{FF2B5EF4-FFF2-40B4-BE49-F238E27FC236}">
                <a16:creationId xmlns:a16="http://schemas.microsoft.com/office/drawing/2014/main" id="{5FEFAE7D-D2E4-1A41-8013-89B3653A910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828800" y="5391149"/>
            <a:ext cx="9067800" cy="769243"/>
          </a:xfrm>
          <a:prstGeom prst="rect">
            <a:avLst/>
          </a:prstGeom>
        </p:spPr>
      </p:pic>
    </p:spTree>
    <p:extLst>
      <p:ext uri="{BB962C8B-B14F-4D97-AF65-F5344CB8AC3E}">
        <p14:creationId xmlns:p14="http://schemas.microsoft.com/office/powerpoint/2010/main" val="22973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5DA27-894A-6140-B677-1EB1B80EAA18}"/>
              </a:ext>
            </a:extLst>
          </p:cNvPr>
          <p:cNvSpPr>
            <a:spLocks noGrp="1"/>
          </p:cNvSpPr>
          <p:nvPr>
            <p:ph type="title"/>
          </p:nvPr>
        </p:nvSpPr>
        <p:spPr/>
        <p:txBody>
          <a:bodyPr>
            <a:noAutofit/>
          </a:bodyPr>
          <a:lstStyle/>
          <a:p>
            <a:r>
              <a:rPr lang="en-US" sz="4000" dirty="0"/>
              <a:t>How Do Our Cone Cells See Color?</a:t>
            </a:r>
          </a:p>
        </p:txBody>
      </p:sp>
      <p:sp>
        <p:nvSpPr>
          <p:cNvPr id="3" name="Content Placeholder 2">
            <a:extLst>
              <a:ext uri="{FF2B5EF4-FFF2-40B4-BE49-F238E27FC236}">
                <a16:creationId xmlns:a16="http://schemas.microsoft.com/office/drawing/2014/main" id="{7B275261-E118-C746-9FE9-5D584B93CC4A}"/>
              </a:ext>
            </a:extLst>
          </p:cNvPr>
          <p:cNvSpPr>
            <a:spLocks noGrp="1"/>
          </p:cNvSpPr>
          <p:nvPr>
            <p:ph idx="1"/>
          </p:nvPr>
        </p:nvSpPr>
        <p:spPr/>
        <p:txBody>
          <a:bodyPr>
            <a:normAutofit/>
          </a:bodyPr>
          <a:lstStyle/>
          <a:p>
            <a:r>
              <a:rPr lang="en-US" dirty="0"/>
              <a:t>People often speak of red, green, and blue light, and red, green, and blue cone cells in our eyes</a:t>
            </a:r>
          </a:p>
          <a:p>
            <a:r>
              <a:rPr lang="en-US" dirty="0"/>
              <a:t>The way in which our retinas actually work is much more complicated than that!</a:t>
            </a:r>
          </a:p>
          <a:p>
            <a:r>
              <a:rPr lang="en-US" dirty="0"/>
              <a:t>If the next two slides seem too technical, just skip them for now, and proceed directly to the slides about afterimages, which are a very interesting effect created by our eyes and brain</a:t>
            </a:r>
          </a:p>
          <a:p>
            <a:endParaRPr lang="en-US" dirty="0"/>
          </a:p>
          <a:p>
            <a:endParaRPr lang="en-US" dirty="0"/>
          </a:p>
        </p:txBody>
      </p:sp>
      <p:sp>
        <p:nvSpPr>
          <p:cNvPr id="4" name="Footer Placeholder 3">
            <a:extLst>
              <a:ext uri="{FF2B5EF4-FFF2-40B4-BE49-F238E27FC236}">
                <a16:creationId xmlns:a16="http://schemas.microsoft.com/office/drawing/2014/main" id="{E4649E0E-EB40-EC48-A59D-58BFD89149AE}"/>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193463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81C5-C1CB-8046-AEBB-295FA35D6443}"/>
              </a:ext>
            </a:extLst>
          </p:cNvPr>
          <p:cNvSpPr>
            <a:spLocks noGrp="1"/>
          </p:cNvSpPr>
          <p:nvPr>
            <p:ph type="title"/>
          </p:nvPr>
        </p:nvSpPr>
        <p:spPr>
          <a:xfrm>
            <a:off x="723900" y="685800"/>
            <a:ext cx="3855720" cy="660837"/>
          </a:xfrm>
        </p:spPr>
        <p:txBody>
          <a:bodyPr>
            <a:noAutofit/>
          </a:bodyPr>
          <a:lstStyle/>
          <a:p>
            <a:r>
              <a:rPr lang="en-US" sz="2800" dirty="0"/>
              <a:t>Cone Color Ranges</a:t>
            </a:r>
          </a:p>
        </p:txBody>
      </p:sp>
      <p:pic>
        <p:nvPicPr>
          <p:cNvPr id="7" name="Picture Placeholder 6">
            <a:extLst>
              <a:ext uri="{FF2B5EF4-FFF2-40B4-BE49-F238E27FC236}">
                <a16:creationId xmlns:a16="http://schemas.microsoft.com/office/drawing/2014/main" id="{2907F28D-E2CB-5548-B17F-B990F91A9341}"/>
              </a:ext>
            </a:extLst>
          </p:cNvPr>
          <p:cNvPicPr>
            <a:picLocks noGrp="1" noChangeAspect="1"/>
          </p:cNvPicPr>
          <p:nvPr>
            <p:ph type="pic" idx="1"/>
          </p:nvPr>
        </p:nvPicPr>
        <p:blipFill>
          <a:blip r:embed="rId2" cstate="print">
            <a:extLst>
              <a:ext uri="{28A0092B-C50C-407E-A947-70E740481C1C}">
                <a14:useLocalDpi xmlns:a14="http://schemas.microsoft.com/office/drawing/2010/main"/>
              </a:ext>
            </a:extLst>
          </a:blip>
          <a:srcRect/>
          <a:stretch>
            <a:fillRect/>
          </a:stretch>
        </p:blipFill>
        <p:spPr>
          <a:xfrm>
            <a:off x="5837161" y="342900"/>
            <a:ext cx="5993892" cy="6172199"/>
          </a:xfrm>
        </p:spPr>
      </p:pic>
      <p:sp>
        <p:nvSpPr>
          <p:cNvPr id="4" name="Text Placeholder 3">
            <a:extLst>
              <a:ext uri="{FF2B5EF4-FFF2-40B4-BE49-F238E27FC236}">
                <a16:creationId xmlns:a16="http://schemas.microsoft.com/office/drawing/2014/main" id="{6D36D6C7-F198-D84A-BC4F-27268BE8F547}"/>
              </a:ext>
            </a:extLst>
          </p:cNvPr>
          <p:cNvSpPr>
            <a:spLocks noGrp="1"/>
          </p:cNvSpPr>
          <p:nvPr>
            <p:ph type="body" sz="half" idx="2"/>
          </p:nvPr>
        </p:nvSpPr>
        <p:spPr>
          <a:xfrm>
            <a:off x="723900" y="1346637"/>
            <a:ext cx="3855720" cy="4825563"/>
          </a:xfrm>
        </p:spPr>
        <p:txBody>
          <a:bodyPr>
            <a:normAutofit fontScale="85000" lnSpcReduction="10000"/>
          </a:bodyPr>
          <a:lstStyle/>
          <a:p>
            <a:r>
              <a:rPr lang="en-US" sz="2400" dirty="0"/>
              <a:t>This chart shows how strongly each type of cone cell responds to light of any given color</a:t>
            </a:r>
          </a:p>
          <a:p>
            <a:pPr marL="342900" indent="-342900">
              <a:buFont typeface="Arial" panose="020B0604020202020204" pitchFamily="34" charset="0"/>
              <a:buChar char="•"/>
            </a:pPr>
            <a:r>
              <a:rPr lang="en-US" sz="2400" dirty="0"/>
              <a:t>S-cells (the S stands for Short wavelength) respond to a wide range of blue light</a:t>
            </a:r>
          </a:p>
          <a:p>
            <a:pPr marL="342900" indent="-342900">
              <a:buFont typeface="Arial" panose="020B0604020202020204" pitchFamily="34" charset="0"/>
              <a:buChar char="•"/>
            </a:pPr>
            <a:r>
              <a:rPr lang="en-US" sz="2400" dirty="0"/>
              <a:t>M-cells are most sensitive to medium wavelength green</a:t>
            </a:r>
          </a:p>
          <a:p>
            <a:pPr marL="342900" indent="-342900">
              <a:buFont typeface="Arial" panose="020B0604020202020204" pitchFamily="34" charset="0"/>
              <a:buChar char="•"/>
            </a:pPr>
            <a:r>
              <a:rPr lang="en-US" sz="2400" dirty="0"/>
              <a:t>L-cells respond much more strongly to long wavelength red than the other two types </a:t>
            </a:r>
          </a:p>
        </p:txBody>
      </p:sp>
      <p:sp>
        <p:nvSpPr>
          <p:cNvPr id="5" name="Footer Placeholder 4">
            <a:extLst>
              <a:ext uri="{FF2B5EF4-FFF2-40B4-BE49-F238E27FC236}">
                <a16:creationId xmlns:a16="http://schemas.microsoft.com/office/drawing/2014/main" id="{DAB9B311-DD55-304D-B742-C2E33260AF32}"/>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191937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81C5-C1CB-8046-AEBB-295FA35D6443}"/>
              </a:ext>
            </a:extLst>
          </p:cNvPr>
          <p:cNvSpPr>
            <a:spLocks noGrp="1"/>
          </p:cNvSpPr>
          <p:nvPr>
            <p:ph type="title"/>
          </p:nvPr>
        </p:nvSpPr>
        <p:spPr>
          <a:xfrm>
            <a:off x="723900" y="685800"/>
            <a:ext cx="3855720" cy="942023"/>
          </a:xfrm>
        </p:spPr>
        <p:txBody>
          <a:bodyPr>
            <a:noAutofit/>
          </a:bodyPr>
          <a:lstStyle/>
          <a:p>
            <a:r>
              <a:rPr lang="en-US" sz="3200" dirty="0"/>
              <a:t>Distinguishing Colors</a:t>
            </a:r>
          </a:p>
        </p:txBody>
      </p:sp>
      <p:pic>
        <p:nvPicPr>
          <p:cNvPr id="7" name="Picture Placeholder 6">
            <a:extLst>
              <a:ext uri="{FF2B5EF4-FFF2-40B4-BE49-F238E27FC236}">
                <a16:creationId xmlns:a16="http://schemas.microsoft.com/office/drawing/2014/main" id="{2907F28D-E2CB-5548-B17F-B990F91A9341}"/>
              </a:ext>
            </a:extLst>
          </p:cNvPr>
          <p:cNvPicPr>
            <a:picLocks noGrp="1" noChangeAspect="1"/>
          </p:cNvPicPr>
          <p:nvPr>
            <p:ph type="pic" idx="1"/>
          </p:nvPr>
        </p:nvPicPr>
        <p:blipFill>
          <a:blip r:embed="rId2" cstate="print">
            <a:extLst>
              <a:ext uri="{28A0092B-C50C-407E-A947-70E740481C1C}">
                <a14:useLocalDpi xmlns:a14="http://schemas.microsoft.com/office/drawing/2010/main"/>
              </a:ext>
            </a:extLst>
          </a:blip>
          <a:srcRect/>
          <a:stretch>
            <a:fillRect/>
          </a:stretch>
        </p:blipFill>
        <p:spPr>
          <a:xfrm>
            <a:off x="5837161" y="342900"/>
            <a:ext cx="5993892" cy="6172199"/>
          </a:xfrm>
        </p:spPr>
      </p:pic>
      <p:sp>
        <p:nvSpPr>
          <p:cNvPr id="4" name="Text Placeholder 3">
            <a:extLst>
              <a:ext uri="{FF2B5EF4-FFF2-40B4-BE49-F238E27FC236}">
                <a16:creationId xmlns:a16="http://schemas.microsoft.com/office/drawing/2014/main" id="{6D36D6C7-F198-D84A-BC4F-27268BE8F547}"/>
              </a:ext>
            </a:extLst>
          </p:cNvPr>
          <p:cNvSpPr>
            <a:spLocks noGrp="1"/>
          </p:cNvSpPr>
          <p:nvPr>
            <p:ph type="body" sz="half" idx="2"/>
          </p:nvPr>
        </p:nvSpPr>
        <p:spPr>
          <a:xfrm>
            <a:off x="723900" y="1876926"/>
            <a:ext cx="3855720" cy="4295274"/>
          </a:xfrm>
        </p:spPr>
        <p:txBody>
          <a:bodyPr>
            <a:normAutofit fontScale="85000" lnSpcReduction="20000"/>
          </a:bodyPr>
          <a:lstStyle/>
          <a:p>
            <a:pPr marL="342900" indent="-342900">
              <a:buFont typeface="Arial" panose="020B0604020202020204" pitchFamily="34" charset="0"/>
              <a:buChar char="•"/>
            </a:pPr>
            <a:r>
              <a:rPr lang="en-US" sz="2400" dirty="0"/>
              <a:t>Notice how much  the three color ranges overlap?</a:t>
            </a:r>
          </a:p>
          <a:p>
            <a:pPr marL="342900" indent="-342900">
              <a:buFont typeface="Arial" panose="020B0604020202020204" pitchFamily="34" charset="0"/>
              <a:buChar char="•"/>
            </a:pPr>
            <a:r>
              <a:rPr lang="en-US" sz="2400" dirty="0"/>
              <a:t>Most colors trigger at least a small response from every kind of cone cell, but each cone cell type will respond differently to that color</a:t>
            </a:r>
          </a:p>
          <a:p>
            <a:pPr marL="342900" indent="-342900">
              <a:buFont typeface="Arial" panose="020B0604020202020204" pitchFamily="34" charset="0"/>
              <a:buChar char="•"/>
            </a:pPr>
            <a:r>
              <a:rPr lang="en-US" sz="2400" dirty="0"/>
              <a:t>Your brain notices the difference in signal levels from  each kind of cone cell</a:t>
            </a:r>
          </a:p>
          <a:p>
            <a:pPr marL="342900" indent="-342900">
              <a:buFont typeface="Arial" panose="020B0604020202020204" pitchFamily="34" charset="0"/>
              <a:buChar char="•"/>
            </a:pPr>
            <a:r>
              <a:rPr lang="en-US" sz="2400" dirty="0"/>
              <a:t>This difference determines the color that you will see</a:t>
            </a:r>
          </a:p>
          <a:p>
            <a:endParaRPr lang="en-US" dirty="0"/>
          </a:p>
        </p:txBody>
      </p:sp>
      <p:sp>
        <p:nvSpPr>
          <p:cNvPr id="5" name="Footer Placeholder 4">
            <a:extLst>
              <a:ext uri="{FF2B5EF4-FFF2-40B4-BE49-F238E27FC236}">
                <a16:creationId xmlns:a16="http://schemas.microsoft.com/office/drawing/2014/main" id="{DAB9B311-DD55-304D-B742-C2E33260AF32}"/>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81522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43BB-F3FD-7247-919B-82FABCAB42C1}"/>
              </a:ext>
            </a:extLst>
          </p:cNvPr>
          <p:cNvSpPr>
            <a:spLocks noGrp="1"/>
          </p:cNvSpPr>
          <p:nvPr>
            <p:ph type="title"/>
          </p:nvPr>
        </p:nvSpPr>
        <p:spPr/>
        <p:txBody>
          <a:bodyPr>
            <a:normAutofit fontScale="90000"/>
          </a:bodyPr>
          <a:lstStyle/>
          <a:p>
            <a:r>
              <a:rPr lang="en-US" dirty="0"/>
              <a:t>Colorful Afterimages</a:t>
            </a:r>
          </a:p>
        </p:txBody>
      </p:sp>
      <p:sp>
        <p:nvSpPr>
          <p:cNvPr id="3" name="Content Placeholder 2">
            <a:extLst>
              <a:ext uri="{FF2B5EF4-FFF2-40B4-BE49-F238E27FC236}">
                <a16:creationId xmlns:a16="http://schemas.microsoft.com/office/drawing/2014/main" id="{25DA49CA-7733-BC48-ACCC-686F4E3B29C5}"/>
              </a:ext>
            </a:extLst>
          </p:cNvPr>
          <p:cNvSpPr>
            <a:spLocks noGrp="1"/>
          </p:cNvSpPr>
          <p:nvPr>
            <p:ph idx="1"/>
          </p:nvPr>
        </p:nvSpPr>
        <p:spPr/>
        <p:txBody>
          <a:bodyPr>
            <a:normAutofit fontScale="92500"/>
          </a:bodyPr>
          <a:lstStyle/>
          <a:p>
            <a:r>
              <a:rPr lang="en-US" sz="2400" dirty="0"/>
              <a:t>On </a:t>
            </a:r>
            <a:r>
              <a:rPr lang="en-US" sz="2800" dirty="0"/>
              <a:t>the next slide, there is a picture of the U.S. flag in colors that are very different from the usual red, white, and blue</a:t>
            </a:r>
          </a:p>
          <a:p>
            <a:r>
              <a:rPr lang="en-US" sz="2800" dirty="0"/>
              <a:t>Stare at the tiny black cross in the middle of the flag for about 15 to 30 seconds</a:t>
            </a:r>
          </a:p>
          <a:p>
            <a:r>
              <a:rPr lang="en-US" sz="2800" dirty="0"/>
              <a:t>Try not to look away, make sure you keep your eyes focused on the cross for the entire time</a:t>
            </a:r>
          </a:p>
          <a:p>
            <a:r>
              <a:rPr lang="en-US" sz="2800" dirty="0"/>
              <a:t>Now look at a light-colored background, like a wall or ceiling</a:t>
            </a:r>
          </a:p>
          <a:p>
            <a:r>
              <a:rPr lang="en-US" sz="2800" dirty="0"/>
              <a:t>What do you see</a:t>
            </a:r>
            <a:r>
              <a:rPr lang="en-US" sz="2400" dirty="0"/>
              <a:t>?</a:t>
            </a:r>
          </a:p>
          <a:p>
            <a:endParaRPr lang="en-US" sz="2400" dirty="0"/>
          </a:p>
        </p:txBody>
      </p:sp>
      <p:sp>
        <p:nvSpPr>
          <p:cNvPr id="4" name="Footer Placeholder 3">
            <a:extLst>
              <a:ext uri="{FF2B5EF4-FFF2-40B4-BE49-F238E27FC236}">
                <a16:creationId xmlns:a16="http://schemas.microsoft.com/office/drawing/2014/main" id="{1CB5B6D5-8C62-704C-A8B6-CE78B20D180C}"/>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258277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2F1D15-8F04-A344-A455-495D51084DF4}"/>
              </a:ext>
            </a:extLst>
          </p:cNvPr>
          <p:cNvSpPr>
            <a:spLocks noGrp="1"/>
          </p:cNvSpPr>
          <p:nvPr>
            <p:ph type="ftr" sz="quarter" idx="11"/>
          </p:nvPr>
        </p:nvSpPr>
        <p:spPr/>
        <p:txBody>
          <a:bodyPr/>
          <a:lstStyle/>
          <a:p>
            <a:r>
              <a:rPr lang="en-US"/>
              <a:t>New Hampshire Destination Imagination • nh-di.org</a:t>
            </a:r>
            <a:endParaRPr lang="en-US" dirty="0"/>
          </a:p>
        </p:txBody>
      </p:sp>
      <p:pic>
        <p:nvPicPr>
          <p:cNvPr id="4" name="Picture 3">
            <a:extLst>
              <a:ext uri="{FF2B5EF4-FFF2-40B4-BE49-F238E27FC236}">
                <a16:creationId xmlns:a16="http://schemas.microsoft.com/office/drawing/2014/main" id="{CE5ADB02-3326-954C-BD71-FC607A8C6D8A}"/>
              </a:ext>
            </a:extLst>
          </p:cNvPr>
          <p:cNvPicPr>
            <a:picLocks noChangeAspect="1"/>
          </p:cNvPicPr>
          <p:nvPr/>
        </p:nvPicPr>
        <p:blipFill>
          <a:blip r:embed="rId2"/>
          <a:stretch>
            <a:fillRect/>
          </a:stretch>
        </p:blipFill>
        <p:spPr>
          <a:xfrm>
            <a:off x="1274413" y="900415"/>
            <a:ext cx="9643173" cy="5057169"/>
          </a:xfrm>
          <a:prstGeom prst="rect">
            <a:avLst/>
          </a:prstGeom>
        </p:spPr>
      </p:pic>
    </p:spTree>
    <p:extLst>
      <p:ext uri="{BB962C8B-B14F-4D97-AF65-F5344CB8AC3E}">
        <p14:creationId xmlns:p14="http://schemas.microsoft.com/office/powerpoint/2010/main" val="273554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A3CD-F160-134E-890C-E8AD0074E488}"/>
              </a:ext>
            </a:extLst>
          </p:cNvPr>
          <p:cNvSpPr>
            <a:spLocks noGrp="1"/>
          </p:cNvSpPr>
          <p:nvPr>
            <p:ph type="title"/>
          </p:nvPr>
        </p:nvSpPr>
        <p:spPr/>
        <p:txBody>
          <a:bodyPr>
            <a:normAutofit fontScale="90000"/>
          </a:bodyPr>
          <a:lstStyle/>
          <a:p>
            <a:r>
              <a:rPr lang="en-US" dirty="0"/>
              <a:t>Did You See the Flag?</a:t>
            </a:r>
          </a:p>
        </p:txBody>
      </p:sp>
      <p:sp>
        <p:nvSpPr>
          <p:cNvPr id="3" name="Content Placeholder 2">
            <a:extLst>
              <a:ext uri="{FF2B5EF4-FFF2-40B4-BE49-F238E27FC236}">
                <a16:creationId xmlns:a16="http://schemas.microsoft.com/office/drawing/2014/main" id="{0918770A-2B6A-CF49-8200-3E0A5F2E8070}"/>
              </a:ext>
            </a:extLst>
          </p:cNvPr>
          <p:cNvSpPr>
            <a:spLocks noGrp="1"/>
          </p:cNvSpPr>
          <p:nvPr>
            <p:ph idx="1"/>
          </p:nvPr>
        </p:nvSpPr>
        <p:spPr/>
        <p:txBody>
          <a:bodyPr/>
          <a:lstStyle/>
          <a:p>
            <a:r>
              <a:rPr lang="en-US" dirty="0"/>
              <a:t>When you looked away after staring at the same part of the inverted color flag for a while, you saw a fuzzy image of the flag in its usual red, white, and blue colors</a:t>
            </a:r>
          </a:p>
          <a:p>
            <a:r>
              <a:rPr lang="en-US" dirty="0"/>
              <a:t>This effect is called an afterimage</a:t>
            </a:r>
          </a:p>
          <a:p>
            <a:r>
              <a:rPr lang="en-US" dirty="0"/>
              <a:t>Afterimages appear when your rods and cones are overstimulated and temporarily lose their sensitivity to light</a:t>
            </a:r>
          </a:p>
          <a:p>
            <a:endParaRPr lang="en-US" dirty="0"/>
          </a:p>
        </p:txBody>
      </p:sp>
      <p:sp>
        <p:nvSpPr>
          <p:cNvPr id="4" name="Footer Placeholder 3">
            <a:extLst>
              <a:ext uri="{FF2B5EF4-FFF2-40B4-BE49-F238E27FC236}">
                <a16:creationId xmlns:a16="http://schemas.microsoft.com/office/drawing/2014/main" id="{1A7362F0-D85C-CE41-86CD-CB2518750B7C}"/>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316691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A3CD-F160-134E-890C-E8AD0074E488}"/>
              </a:ext>
            </a:extLst>
          </p:cNvPr>
          <p:cNvSpPr>
            <a:spLocks noGrp="1"/>
          </p:cNvSpPr>
          <p:nvPr>
            <p:ph type="title"/>
          </p:nvPr>
        </p:nvSpPr>
        <p:spPr/>
        <p:txBody>
          <a:bodyPr>
            <a:normAutofit fontScale="90000"/>
          </a:bodyPr>
          <a:lstStyle/>
          <a:p>
            <a:r>
              <a:rPr lang="en-US" dirty="0"/>
              <a:t>What Happened Here?</a:t>
            </a:r>
          </a:p>
        </p:txBody>
      </p:sp>
      <p:sp>
        <p:nvSpPr>
          <p:cNvPr id="3" name="Content Placeholder 2">
            <a:extLst>
              <a:ext uri="{FF2B5EF4-FFF2-40B4-BE49-F238E27FC236}">
                <a16:creationId xmlns:a16="http://schemas.microsoft.com/office/drawing/2014/main" id="{0918770A-2B6A-CF49-8200-3E0A5F2E8070}"/>
              </a:ext>
            </a:extLst>
          </p:cNvPr>
          <p:cNvSpPr>
            <a:spLocks noGrp="1"/>
          </p:cNvSpPr>
          <p:nvPr>
            <p:ph idx="1"/>
          </p:nvPr>
        </p:nvSpPr>
        <p:spPr/>
        <p:txBody>
          <a:bodyPr>
            <a:normAutofit/>
          </a:bodyPr>
          <a:lstStyle/>
          <a:p>
            <a:r>
              <a:rPr lang="en-US" dirty="0"/>
              <a:t>When you stared at the blue-green (cyan) stripes, it overstimulated the blue and green cones in those sections of the image that was projected onto your retina</a:t>
            </a:r>
          </a:p>
          <a:p>
            <a:r>
              <a:rPr lang="en-US" dirty="0"/>
              <a:t>Those cones temporarily exhausted their supply of light-sensitive pigment, and your brain also decided to turn down the volume on the signals it had been receiving from those cones</a:t>
            </a:r>
          </a:p>
          <a:p>
            <a:pPr marL="0" indent="0">
              <a:buNone/>
            </a:pPr>
            <a:endParaRPr lang="en-US" dirty="0"/>
          </a:p>
        </p:txBody>
      </p:sp>
      <p:sp>
        <p:nvSpPr>
          <p:cNvPr id="4" name="Footer Placeholder 3">
            <a:extLst>
              <a:ext uri="{FF2B5EF4-FFF2-40B4-BE49-F238E27FC236}">
                <a16:creationId xmlns:a16="http://schemas.microsoft.com/office/drawing/2014/main" id="{1A7362F0-D85C-CE41-86CD-CB2518750B7C}"/>
              </a:ext>
            </a:extLst>
          </p:cNvPr>
          <p:cNvSpPr>
            <a:spLocks noGrp="1"/>
          </p:cNvSpPr>
          <p:nvPr>
            <p:ph type="ftr" sz="quarter" idx="11"/>
          </p:nvPr>
        </p:nvSpPr>
        <p:spPr/>
        <p:txBody>
          <a:bodyPr/>
          <a:lstStyle/>
          <a:p>
            <a:r>
              <a:rPr lang="en-US"/>
              <a:t>New Hampshire Destination Imagination • nh-di.org</a:t>
            </a:r>
            <a:endParaRPr lang="en-US" dirty="0"/>
          </a:p>
        </p:txBody>
      </p:sp>
    </p:spTree>
    <p:extLst>
      <p:ext uri="{BB962C8B-B14F-4D97-AF65-F5344CB8AC3E}">
        <p14:creationId xmlns:p14="http://schemas.microsoft.com/office/powerpoint/2010/main" val="1950821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1440</TotalTime>
  <Words>930</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Franklin Gothic Book</vt:lpstr>
      <vt:lpstr>Montserrat</vt:lpstr>
      <vt:lpstr>Ubuntu</vt:lpstr>
      <vt:lpstr>Crop</vt:lpstr>
      <vt:lpstr>Creating Colors</vt:lpstr>
      <vt:lpstr>Let’s Review: The Nature of Light</vt:lpstr>
      <vt:lpstr>How Do Our Cone Cells See Color?</vt:lpstr>
      <vt:lpstr>Cone Color Ranges</vt:lpstr>
      <vt:lpstr>Distinguishing Colors</vt:lpstr>
      <vt:lpstr>Colorful Afterimages</vt:lpstr>
      <vt:lpstr>PowerPoint Presentation</vt:lpstr>
      <vt:lpstr>Did You See the Flag?</vt:lpstr>
      <vt:lpstr>What Happened Here?</vt:lpstr>
      <vt:lpstr>Why Did You See the Afterimage?</vt:lpstr>
      <vt:lpstr>Design Your Own Afterimages</vt:lpstr>
      <vt:lpstr>PowerPoint Presentation</vt:lpstr>
      <vt:lpstr>Tips for Creating Afterimages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Colors</dc:title>
  <dc:subject/>
  <dc:creator>NH Destination Imagination</dc:creator>
  <cp:keywords/>
  <dc:description/>
  <cp:lastModifiedBy>Microsoft Office User</cp:lastModifiedBy>
  <cp:revision>116</cp:revision>
  <dcterms:created xsi:type="dcterms:W3CDTF">2020-04-11T00:15:37Z</dcterms:created>
  <dcterms:modified xsi:type="dcterms:W3CDTF">2020-04-12T19:45:35Z</dcterms:modified>
  <cp:category/>
</cp:coreProperties>
</file>